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256" r:id="rId2"/>
    <p:sldId id="292" r:id="rId3"/>
    <p:sldId id="329" r:id="rId4"/>
    <p:sldId id="330" r:id="rId5"/>
    <p:sldId id="331" r:id="rId6"/>
    <p:sldId id="332" r:id="rId7"/>
    <p:sldId id="333" r:id="rId8"/>
    <p:sldId id="357" r:id="rId9"/>
    <p:sldId id="358" r:id="rId10"/>
    <p:sldId id="359" r:id="rId11"/>
    <p:sldId id="337" r:id="rId12"/>
    <p:sldId id="338" r:id="rId13"/>
    <p:sldId id="293" r:id="rId14"/>
    <p:sldId id="327" r:id="rId15"/>
    <p:sldId id="313" r:id="rId16"/>
    <p:sldId id="314" r:id="rId17"/>
    <p:sldId id="315" r:id="rId18"/>
    <p:sldId id="316" r:id="rId19"/>
    <p:sldId id="317" r:id="rId20"/>
    <p:sldId id="318" r:id="rId21"/>
    <p:sldId id="319" r:id="rId22"/>
    <p:sldId id="339" r:id="rId23"/>
    <p:sldId id="341" r:id="rId24"/>
    <p:sldId id="303" r:id="rId25"/>
    <p:sldId id="304" r:id="rId26"/>
    <p:sldId id="306" r:id="rId27"/>
    <p:sldId id="305" r:id="rId28"/>
    <p:sldId id="342" r:id="rId29"/>
    <p:sldId id="343" r:id="rId30"/>
    <p:sldId id="308" r:id="rId31"/>
    <p:sldId id="323" r:id="rId32"/>
    <p:sldId id="345" r:id="rId33"/>
    <p:sldId id="344" r:id="rId34"/>
    <p:sldId id="346" r:id="rId35"/>
    <p:sldId id="310" r:id="rId36"/>
    <p:sldId id="311" r:id="rId37"/>
    <p:sldId id="312" r:id="rId38"/>
    <p:sldId id="324" r:id="rId39"/>
    <p:sldId id="325" r:id="rId40"/>
    <p:sldId id="326" r:id="rId41"/>
    <p:sldId id="328" r:id="rId42"/>
    <p:sldId id="347" r:id="rId43"/>
    <p:sldId id="322" r:id="rId44"/>
    <p:sldId id="356" r:id="rId45"/>
    <p:sldId id="348" r:id="rId46"/>
    <p:sldId id="349" r:id="rId47"/>
    <p:sldId id="350" r:id="rId48"/>
    <p:sldId id="351" r:id="rId49"/>
    <p:sldId id="352" r:id="rId50"/>
    <p:sldId id="353" r:id="rId51"/>
    <p:sldId id="354" r:id="rId52"/>
    <p:sldId id="355"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C2F1BD-6951-BB4E-999E-1A3C896B33A1}">
          <p14:sldIdLst>
            <p14:sldId id="256"/>
            <p14:sldId id="292"/>
            <p14:sldId id="329"/>
            <p14:sldId id="330"/>
            <p14:sldId id="331"/>
            <p14:sldId id="332"/>
            <p14:sldId id="333"/>
            <p14:sldId id="357"/>
            <p14:sldId id="358"/>
            <p14:sldId id="359"/>
            <p14:sldId id="337"/>
            <p14:sldId id="338"/>
            <p14:sldId id="293"/>
            <p14:sldId id="327"/>
            <p14:sldId id="313"/>
            <p14:sldId id="314"/>
            <p14:sldId id="315"/>
            <p14:sldId id="316"/>
            <p14:sldId id="317"/>
            <p14:sldId id="318"/>
            <p14:sldId id="319"/>
            <p14:sldId id="339"/>
            <p14:sldId id="341"/>
          </p14:sldIdLst>
        </p14:section>
        <p14:section name="Untitled Section" id="{E95DD4B7-C620-3B47-BD4C-68460915B0CF}">
          <p14:sldIdLst>
            <p14:sldId id="303"/>
            <p14:sldId id="304"/>
            <p14:sldId id="306"/>
            <p14:sldId id="305"/>
            <p14:sldId id="342"/>
            <p14:sldId id="343"/>
            <p14:sldId id="308"/>
            <p14:sldId id="323"/>
            <p14:sldId id="345"/>
            <p14:sldId id="344"/>
            <p14:sldId id="346"/>
            <p14:sldId id="310"/>
            <p14:sldId id="311"/>
            <p14:sldId id="312"/>
            <p14:sldId id="324"/>
            <p14:sldId id="325"/>
            <p14:sldId id="326"/>
            <p14:sldId id="328"/>
            <p14:sldId id="347"/>
            <p14:sldId id="322"/>
            <p14:sldId id="356"/>
            <p14:sldId id="348"/>
            <p14:sldId id="349"/>
            <p14:sldId id="350"/>
            <p14:sldId id="351"/>
            <p14:sldId id="352"/>
            <p14:sldId id="353"/>
            <p14:sldId id="354"/>
            <p14:sldId id="35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a-Maria Piso"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E6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91" autoAdjust="0"/>
    <p:restoredTop sz="99424" autoAdjust="0"/>
  </p:normalViewPr>
  <p:slideViewPr>
    <p:cSldViewPr snapToGrid="0" snapToObjects="1">
      <p:cViewPr>
        <p:scale>
          <a:sx n="90" d="100"/>
          <a:sy n="90" d="100"/>
        </p:scale>
        <p:origin x="-456"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commentAuthors" Target="commentAuthors.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E37B48D-A559-6F41-A85D-9198382D8E74}" type="datetime1">
              <a:rPr lang="en-US" smtClean="0"/>
              <a:t>4/29/15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8EF503E-FB01-774D-B215-308DA8CA02E8}" type="slidenum">
              <a:rPr lang="en-US" smtClean="0"/>
              <a:t>‹#›</a:t>
            </a:fld>
            <a:endParaRPr lang="en-US"/>
          </a:p>
        </p:txBody>
      </p:sp>
    </p:spTree>
    <p:extLst>
      <p:ext uri="{BB962C8B-B14F-4D97-AF65-F5344CB8AC3E}">
        <p14:creationId xmlns:p14="http://schemas.microsoft.com/office/powerpoint/2010/main" val="2785588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7269D8-8511-224D-9EC2-608B032B74D9}" type="datetime1">
              <a:rPr lang="en-US" smtClean="0"/>
              <a:t>4/29/15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B4712D-D2CB-8747-9EC4-89869EAABFB2}" type="slidenum">
              <a:rPr lang="en-US" smtClean="0"/>
              <a:t>‹#›</a:t>
            </a:fld>
            <a:endParaRPr lang="en-US"/>
          </a:p>
        </p:txBody>
      </p:sp>
    </p:spTree>
    <p:extLst>
      <p:ext uri="{BB962C8B-B14F-4D97-AF65-F5344CB8AC3E}">
        <p14:creationId xmlns:p14="http://schemas.microsoft.com/office/powerpoint/2010/main" val="359689710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what I would like to talk about today is the minimum</a:t>
            </a:r>
            <a:r>
              <a:rPr lang="en-US" baseline="0" dirty="0" smtClean="0"/>
              <a:t> core mass for giant planet formation. Now, when we think of minimum core mass, we think core accretion. In core accretion, we know that for a giant planet to form it needs a solid core, that grows, and once it becomes massive enough it can then accumulate a significant atmosphere. How big of a core do we need? Well, typically this value is believed to be around 10 Me. However, this is not a constant, and it not only depends on where we are in the disk but also on how fast the core grows. Now why do we care about this? We have seen throughout this week giant planets imaged at wide separations. Now, we don’t know whether these planets formed through core accretion or not; but if they do, and if core accretion works at large separations, then it’s very important to understand how it works, and more importantly to be able to place a robust </a:t>
            </a:r>
            <a:r>
              <a:rPr lang="en-US" baseline="0" dirty="0" err="1" smtClean="0"/>
              <a:t>absolut</a:t>
            </a:r>
            <a:r>
              <a:rPr lang="en-US" baseline="0" dirty="0" smtClean="0"/>
              <a:t> minimum for a giant planet to form within the lifetime of the </a:t>
            </a:r>
            <a:r>
              <a:rPr lang="en-US" baseline="0" dirty="0" err="1" smtClean="0"/>
              <a:t>protoplanetary</a:t>
            </a:r>
            <a:r>
              <a:rPr lang="en-US" baseline="0" dirty="0" smtClean="0"/>
              <a:t> disk. And this is what I am going to talk about today.</a:t>
            </a:r>
            <a:endParaRPr lang="en-US" dirty="0"/>
          </a:p>
        </p:txBody>
      </p:sp>
      <p:sp>
        <p:nvSpPr>
          <p:cNvPr id="4" name="Slide Number Placeholder 3"/>
          <p:cNvSpPr>
            <a:spLocks noGrp="1"/>
          </p:cNvSpPr>
          <p:nvPr>
            <p:ph type="sldNum" sz="quarter" idx="10"/>
          </p:nvPr>
        </p:nvSpPr>
        <p:spPr/>
        <p:txBody>
          <a:bodyPr/>
          <a:lstStyle/>
          <a:p>
            <a:fld id="{08B4712D-D2CB-8747-9EC4-89869EAABFB2}" type="slidenum">
              <a:rPr lang="en-US" smtClean="0"/>
              <a:t>1</a:t>
            </a:fld>
            <a:endParaRPr lang="en-US"/>
          </a:p>
        </p:txBody>
      </p:sp>
    </p:spTree>
    <p:extLst>
      <p:ext uri="{BB962C8B-B14F-4D97-AF65-F5344CB8AC3E}">
        <p14:creationId xmlns:p14="http://schemas.microsoft.com/office/powerpoint/2010/main" val="3550243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Why </a:t>
            </a:r>
            <a:r>
              <a:rPr lang="en-US" dirty="0" err="1" smtClean="0"/>
              <a:t>Lacc</a:t>
            </a:r>
            <a:r>
              <a:rPr lang="en-US" dirty="0" smtClean="0"/>
              <a:t>=0?</a:t>
            </a:r>
          </a:p>
          <a:p>
            <a:pPr marL="171450" indent="-171450">
              <a:buFontTx/>
              <a:buChar char="-"/>
            </a:pPr>
            <a:r>
              <a:rPr lang="en-US" dirty="0" smtClean="0"/>
              <a:t>- to get around the difficulty to form a giant planet</a:t>
            </a:r>
            <a:r>
              <a:rPr lang="en-US" baseline="0" dirty="0" smtClean="0"/>
              <a:t> a large distances </a:t>
            </a:r>
            <a:r>
              <a:rPr lang="en-US" baseline="0" dirty="0" err="1" smtClean="0"/>
              <a:t>throigh</a:t>
            </a:r>
            <a:r>
              <a:rPr lang="en-US" baseline="0" dirty="0" smtClean="0"/>
              <a:t> core </a:t>
            </a:r>
            <a:r>
              <a:rPr lang="en-US" baseline="0" dirty="0" err="1" smtClean="0"/>
              <a:t>acc</a:t>
            </a:r>
            <a:endParaRPr lang="en-US" baseline="0" dirty="0" smtClean="0"/>
          </a:p>
          <a:p>
            <a:pPr marL="171450" indent="-171450">
              <a:buFontTx/>
              <a:buChar char="-"/>
            </a:pPr>
            <a:r>
              <a:rPr lang="en-US" baseline="0" dirty="0" smtClean="0"/>
              <a:t>- you can depleted zone of </a:t>
            </a:r>
            <a:r>
              <a:rPr lang="en-US" baseline="0" dirty="0" err="1" smtClean="0"/>
              <a:t>planetesimals</a:t>
            </a:r>
            <a:endParaRPr lang="en-US" baseline="0" dirty="0" smtClean="0"/>
          </a:p>
          <a:p>
            <a:pPr marL="171450" indent="-171450">
              <a:buFontTx/>
              <a:buChar char="-"/>
            </a:pPr>
            <a:r>
              <a:rPr lang="en-US" baseline="0" dirty="0" smtClean="0"/>
              <a:t>-  move the core</a:t>
            </a:r>
            <a:endParaRPr lang="en-US" dirty="0" smtClean="0"/>
          </a:p>
          <a:p>
            <a:endParaRPr lang="en-US" dirty="0"/>
          </a:p>
        </p:txBody>
      </p:sp>
      <p:sp>
        <p:nvSpPr>
          <p:cNvPr id="4" name="Slide Number Placeholder 3"/>
          <p:cNvSpPr>
            <a:spLocks noGrp="1"/>
          </p:cNvSpPr>
          <p:nvPr>
            <p:ph type="sldNum" sz="quarter" idx="10"/>
          </p:nvPr>
        </p:nvSpPr>
        <p:spPr/>
        <p:txBody>
          <a:bodyPr/>
          <a:lstStyle/>
          <a:p>
            <a:fld id="{08B4712D-D2CB-8747-9EC4-89869EAABFB2}" type="slidenum">
              <a:rPr lang="en-US" smtClean="0"/>
              <a:t>7</a:t>
            </a:fld>
            <a:endParaRPr lang="en-US"/>
          </a:p>
        </p:txBody>
      </p:sp>
    </p:spTree>
    <p:extLst>
      <p:ext uri="{BB962C8B-B14F-4D97-AF65-F5344CB8AC3E}">
        <p14:creationId xmlns:p14="http://schemas.microsoft.com/office/powerpoint/2010/main" val="4107834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 am plotting the critical core mass as a function of </a:t>
            </a:r>
            <a:r>
              <a:rPr lang="en-US" baseline="0" dirty="0" err="1" smtClean="0"/>
              <a:t>semimajor</a:t>
            </a:r>
            <a:r>
              <a:rPr lang="en-US" baseline="0" dirty="0" smtClean="0"/>
              <a:t> axis for an ideal diatomic gas. So you can see already that this value is smaller than the standard 10 Me even in the more inner parts of the disk; in a few moments I will show how this critical core mass compares to results from standard studies. But let’s first see what </a:t>
            </a:r>
            <a:r>
              <a:rPr lang="en-US" baseline="0" dirty="0" err="1" smtClean="0"/>
              <a:t>Mcrit</a:t>
            </a:r>
            <a:r>
              <a:rPr lang="en-US" baseline="0" dirty="0" smtClean="0"/>
              <a:t> depends on. </a:t>
            </a:r>
            <a:endParaRPr lang="en-US" dirty="0"/>
          </a:p>
        </p:txBody>
      </p:sp>
      <p:sp>
        <p:nvSpPr>
          <p:cNvPr id="4" name="Slide Number Placeholder 3"/>
          <p:cNvSpPr>
            <a:spLocks noGrp="1"/>
          </p:cNvSpPr>
          <p:nvPr>
            <p:ph type="sldNum" sz="quarter" idx="10"/>
          </p:nvPr>
        </p:nvSpPr>
        <p:spPr/>
        <p:txBody>
          <a:bodyPr/>
          <a:lstStyle/>
          <a:p>
            <a:fld id="{08B4712D-D2CB-8747-9EC4-89869EAABFB2}" type="slidenum">
              <a:rPr lang="en-US" smtClean="0"/>
              <a:t>8</a:t>
            </a:fld>
            <a:endParaRPr lang="en-US"/>
          </a:p>
        </p:txBody>
      </p:sp>
    </p:spTree>
    <p:extLst>
      <p:ext uri="{BB962C8B-B14F-4D97-AF65-F5344CB8AC3E}">
        <p14:creationId xmlns:p14="http://schemas.microsoft.com/office/powerpoint/2010/main" val="975297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in this regime, there is no longer a steady state, but rather the atmosphere mass is a function of time; now core growth is negligible; so you start with a small atmosphere that gradually grows until it become comparable to the core mass; so in this scenario, every core can have an atmosphere equal to its own and become critical</a:t>
            </a:r>
            <a:endParaRPr lang="en-US" dirty="0"/>
          </a:p>
        </p:txBody>
      </p:sp>
      <p:sp>
        <p:nvSpPr>
          <p:cNvPr id="4" name="Slide Number Placeholder 3"/>
          <p:cNvSpPr>
            <a:spLocks noGrp="1"/>
          </p:cNvSpPr>
          <p:nvPr>
            <p:ph type="sldNum" sz="quarter" idx="10"/>
          </p:nvPr>
        </p:nvSpPr>
        <p:spPr/>
        <p:txBody>
          <a:bodyPr/>
          <a:lstStyle/>
          <a:p>
            <a:fld id="{08B4712D-D2CB-8747-9EC4-89869EAABFB2}" type="slidenum">
              <a:rPr lang="en-US" smtClean="0"/>
              <a:t>45</a:t>
            </a:fld>
            <a:endParaRPr lang="en-US"/>
          </a:p>
        </p:txBody>
      </p:sp>
    </p:spTree>
    <p:extLst>
      <p:ext uri="{BB962C8B-B14F-4D97-AF65-F5344CB8AC3E}">
        <p14:creationId xmlns:p14="http://schemas.microsoft.com/office/powerpoint/2010/main" val="707595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4/29/15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4/29/15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4/29/15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4/29/15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6.png"/><Relationship Id="rId1" Type="http://schemas.microsoft.com/office/2007/relationships/media" Target="../media/media1.mov"/><Relationship Id="rId2" Type="http://schemas.openxmlformats.org/officeDocument/2006/relationships/video" Target="../media/media1.mov"/></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7.png"/><Relationship Id="rId1" Type="http://schemas.microsoft.com/office/2007/relationships/media" Target="../media/media2.mov"/><Relationship Id="rId2" Type="http://schemas.openxmlformats.org/officeDocument/2006/relationships/video" Target="../media/media2.mo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8.png"/><Relationship Id="rId1" Type="http://schemas.microsoft.com/office/2007/relationships/media" Target="../media/media3.mov"/><Relationship Id="rId2" Type="http://schemas.openxmlformats.org/officeDocument/2006/relationships/video" Target="../media/media3.mov"/></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48.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49.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51.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52.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0974"/>
            <a:ext cx="7772400" cy="1760345"/>
          </a:xfrm>
        </p:spPr>
        <p:txBody>
          <a:bodyPr>
            <a:normAutofit fontScale="90000"/>
          </a:bodyPr>
          <a:lstStyle/>
          <a:p>
            <a:r>
              <a:rPr lang="en-US" dirty="0">
                <a:solidFill>
                  <a:srgbClr val="FFFF00"/>
                </a:solidFill>
              </a:rPr>
              <a:t>The </a:t>
            </a:r>
            <a:r>
              <a:rPr lang="en-US" dirty="0" smtClean="0">
                <a:solidFill>
                  <a:srgbClr val="FFFF00"/>
                </a:solidFill>
              </a:rPr>
              <a:t>Role </a:t>
            </a:r>
            <a:r>
              <a:rPr lang="en-US" dirty="0">
                <a:solidFill>
                  <a:srgbClr val="FFFF00"/>
                </a:solidFill>
              </a:rPr>
              <a:t>of </a:t>
            </a:r>
            <a:r>
              <a:rPr lang="en-US" dirty="0" smtClean="0">
                <a:solidFill>
                  <a:srgbClr val="FFFF00"/>
                </a:solidFill>
              </a:rPr>
              <a:t>Disk </a:t>
            </a:r>
            <a:r>
              <a:rPr lang="en-US" dirty="0">
                <a:solidFill>
                  <a:srgbClr val="FFFF00"/>
                </a:solidFill>
              </a:rPr>
              <a:t>V</a:t>
            </a:r>
            <a:r>
              <a:rPr lang="en-US" dirty="0" smtClean="0">
                <a:solidFill>
                  <a:srgbClr val="FFFF00"/>
                </a:solidFill>
              </a:rPr>
              <a:t>olatile </a:t>
            </a:r>
            <a:r>
              <a:rPr lang="en-US" dirty="0">
                <a:solidFill>
                  <a:srgbClr val="FFFF00"/>
                </a:solidFill>
              </a:rPr>
              <a:t>C</a:t>
            </a:r>
            <a:r>
              <a:rPr lang="en-US" dirty="0" smtClean="0">
                <a:solidFill>
                  <a:srgbClr val="FFFF00"/>
                </a:solidFill>
              </a:rPr>
              <a:t>hemistry </a:t>
            </a:r>
            <a:r>
              <a:rPr lang="en-US" dirty="0">
                <a:solidFill>
                  <a:srgbClr val="FFFF00"/>
                </a:solidFill>
              </a:rPr>
              <a:t>and </a:t>
            </a:r>
            <a:r>
              <a:rPr lang="en-US" dirty="0" smtClean="0">
                <a:solidFill>
                  <a:srgbClr val="FFFF00"/>
                </a:solidFill>
              </a:rPr>
              <a:t>Dynamics </a:t>
            </a:r>
            <a:r>
              <a:rPr lang="en-US" dirty="0">
                <a:solidFill>
                  <a:srgbClr val="FFFF00"/>
                </a:solidFill>
              </a:rPr>
              <a:t>in </a:t>
            </a:r>
            <a:r>
              <a:rPr lang="en-US" dirty="0" smtClean="0">
                <a:solidFill>
                  <a:srgbClr val="FFFF00"/>
                </a:solidFill>
              </a:rPr>
              <a:t>Shaping </a:t>
            </a:r>
            <a:r>
              <a:rPr lang="en-US" dirty="0">
                <a:solidFill>
                  <a:srgbClr val="FFFF00"/>
                </a:solidFill>
              </a:rPr>
              <a:t>the</a:t>
            </a:r>
            <a:br>
              <a:rPr lang="en-US" dirty="0">
                <a:solidFill>
                  <a:srgbClr val="FFFF00"/>
                </a:solidFill>
              </a:rPr>
            </a:br>
            <a:r>
              <a:rPr lang="en-US" dirty="0" smtClean="0">
                <a:solidFill>
                  <a:srgbClr val="FFFF00"/>
                </a:solidFill>
              </a:rPr>
              <a:t>Compositions </a:t>
            </a:r>
            <a:r>
              <a:rPr lang="en-US" dirty="0">
                <a:solidFill>
                  <a:srgbClr val="FFFF00"/>
                </a:solidFill>
              </a:rPr>
              <a:t>of </a:t>
            </a:r>
            <a:r>
              <a:rPr lang="en-US" dirty="0" smtClean="0">
                <a:solidFill>
                  <a:srgbClr val="FFFF00"/>
                </a:solidFill>
              </a:rPr>
              <a:t>Nascent </a:t>
            </a:r>
            <a:r>
              <a:rPr lang="en-US" dirty="0">
                <a:solidFill>
                  <a:srgbClr val="FFFF00"/>
                </a:solidFill>
              </a:rPr>
              <a:t>P</a:t>
            </a:r>
            <a:r>
              <a:rPr lang="en-US" dirty="0" smtClean="0">
                <a:solidFill>
                  <a:srgbClr val="FFFF00"/>
                </a:solidFill>
              </a:rPr>
              <a:t>lanets</a:t>
            </a:r>
            <a:endParaRPr lang="en-US" dirty="0">
              <a:solidFill>
                <a:srgbClr val="FFFF00"/>
              </a:solidFill>
            </a:endParaRPr>
          </a:p>
        </p:txBody>
      </p:sp>
      <p:sp>
        <p:nvSpPr>
          <p:cNvPr id="3" name="Subtitle 2"/>
          <p:cNvSpPr>
            <a:spLocks noGrp="1"/>
          </p:cNvSpPr>
          <p:nvPr>
            <p:ph type="subTitle" idx="1"/>
          </p:nvPr>
        </p:nvSpPr>
        <p:spPr>
          <a:xfrm>
            <a:off x="235165" y="2847746"/>
            <a:ext cx="8481619" cy="2103740"/>
          </a:xfrm>
        </p:spPr>
        <p:txBody>
          <a:bodyPr>
            <a:normAutofit fontScale="55000" lnSpcReduction="20000"/>
          </a:bodyPr>
          <a:lstStyle/>
          <a:p>
            <a:r>
              <a:rPr lang="en-US" sz="5500" dirty="0" smtClean="0"/>
              <a:t>Ana-Maria Piso</a:t>
            </a:r>
          </a:p>
          <a:p>
            <a:endParaRPr lang="en-US" sz="3800" dirty="0" smtClean="0"/>
          </a:p>
          <a:p>
            <a:r>
              <a:rPr lang="en-US" sz="4000" dirty="0" smtClean="0"/>
              <a:t>Advisor: Karin </a:t>
            </a:r>
            <a:r>
              <a:rPr lang="en-US" sz="4000" dirty="0" err="1" smtClean="0"/>
              <a:t>Öberg</a:t>
            </a:r>
            <a:endParaRPr lang="en-US" sz="4000" dirty="0" smtClean="0"/>
          </a:p>
          <a:p>
            <a:r>
              <a:rPr lang="en-US" sz="4000" dirty="0" smtClean="0"/>
              <a:t>Collaborators: Ruth Murray-Clay, </a:t>
            </a:r>
            <a:r>
              <a:rPr lang="en-US" sz="4000" dirty="0" err="1" smtClean="0"/>
              <a:t>Til</a:t>
            </a:r>
            <a:r>
              <a:rPr lang="en-US" sz="4000" dirty="0" smtClean="0"/>
              <a:t> </a:t>
            </a:r>
            <a:r>
              <a:rPr lang="en-US" sz="4000" dirty="0" err="1" smtClean="0"/>
              <a:t>Birnstiel</a:t>
            </a:r>
            <a:r>
              <a:rPr lang="en-US" sz="4000" dirty="0" smtClean="0"/>
              <a:t>, </a:t>
            </a:r>
            <a:r>
              <a:rPr lang="en-US" sz="4000" dirty="0" err="1" smtClean="0"/>
              <a:t>Ilse</a:t>
            </a:r>
            <a:r>
              <a:rPr lang="en-US" sz="4000" dirty="0" smtClean="0"/>
              <a:t> </a:t>
            </a:r>
            <a:r>
              <a:rPr lang="en-US" sz="4000" dirty="0" err="1" smtClean="0"/>
              <a:t>Cleeves</a:t>
            </a:r>
            <a:endParaRPr lang="en-US" sz="4000" dirty="0" smtClean="0"/>
          </a:p>
          <a:p>
            <a:r>
              <a:rPr lang="en-US" sz="4000" dirty="0" smtClean="0"/>
              <a:t>Thesis Advisory Committee: Matthew Holman, Sean Andrews, </a:t>
            </a:r>
            <a:r>
              <a:rPr lang="en-US" sz="4000" dirty="0" err="1" smtClean="0"/>
              <a:t>Dimitar</a:t>
            </a:r>
            <a:r>
              <a:rPr lang="en-US" sz="4000" dirty="0" smtClean="0"/>
              <a:t> </a:t>
            </a:r>
            <a:r>
              <a:rPr lang="en-US" sz="4000" dirty="0" err="1" smtClean="0"/>
              <a:t>Sasselov</a:t>
            </a:r>
            <a:endParaRPr lang="en-US" sz="4000" dirty="0" smtClean="0"/>
          </a:p>
        </p:txBody>
      </p:sp>
      <p:sp>
        <p:nvSpPr>
          <p:cNvPr id="6" name="TextBox 5"/>
          <p:cNvSpPr txBox="1"/>
          <p:nvPr/>
        </p:nvSpPr>
        <p:spPr>
          <a:xfrm>
            <a:off x="2255468" y="5261931"/>
            <a:ext cx="4438897" cy="646331"/>
          </a:xfrm>
          <a:prstGeom prst="rect">
            <a:avLst/>
          </a:prstGeom>
          <a:noFill/>
        </p:spPr>
        <p:txBody>
          <a:bodyPr wrap="square" rtlCol="0">
            <a:spAutoFit/>
          </a:bodyPr>
          <a:lstStyle/>
          <a:p>
            <a:r>
              <a:rPr lang="en-US" dirty="0" smtClean="0">
                <a:solidFill>
                  <a:srgbClr val="FFFF00"/>
                </a:solidFill>
              </a:rPr>
              <a:t>TAC Meeting Presentation: April 29</a:t>
            </a:r>
            <a:r>
              <a:rPr lang="en-US" baseline="30000" dirty="0" smtClean="0">
                <a:solidFill>
                  <a:srgbClr val="FFFF00"/>
                </a:solidFill>
              </a:rPr>
              <a:t>th</a:t>
            </a:r>
            <a:r>
              <a:rPr lang="en-US" dirty="0" smtClean="0">
                <a:solidFill>
                  <a:srgbClr val="FFFF00"/>
                </a:solidFill>
              </a:rPr>
              <a:t>, 2015</a:t>
            </a:r>
          </a:p>
          <a:p>
            <a:endParaRPr lang="en-US" dirty="0"/>
          </a:p>
        </p:txBody>
      </p:sp>
    </p:spTree>
    <p:extLst>
      <p:ext uri="{BB962C8B-B14F-4D97-AF65-F5344CB8AC3E}">
        <p14:creationId xmlns:p14="http://schemas.microsoft.com/office/powerpoint/2010/main" val="838421942"/>
      </p:ext>
    </p:extLst>
  </p:cSld>
  <p:clrMapOvr>
    <a:masterClrMapping/>
  </p:clrMapOvr>
  <mc:AlternateContent xmlns:mc="http://schemas.openxmlformats.org/markup-compatibility/2006" xmlns:p14="http://schemas.microsoft.com/office/powerpoint/2010/main">
    <mc:Choice Requires="p14">
      <p:transition spd="slow" p14:dur="2000" advTm="79534"/>
    </mc:Choice>
    <mc:Fallback xmlns="">
      <p:transition xmlns:p14="http://schemas.microsoft.com/office/powerpoint/2010/main" spd="slow" advTm="79534"/>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7088"/>
            <a:ext cx="8229600" cy="1143000"/>
          </a:xfrm>
        </p:spPr>
        <p:txBody>
          <a:bodyPr>
            <a:normAutofit/>
          </a:bodyPr>
          <a:lstStyle/>
          <a:p>
            <a:r>
              <a:rPr lang="en-US" sz="3400" dirty="0" smtClean="0"/>
              <a:t>Coagulation </a:t>
            </a:r>
            <a:r>
              <a:rPr lang="en-US" sz="3400" i="1" dirty="0" smtClean="0">
                <a:solidFill>
                  <a:srgbClr val="FFFF00"/>
                </a:solidFill>
              </a:rPr>
              <a:t>p=2.5</a:t>
            </a:r>
            <a:r>
              <a:rPr lang="en-US" sz="3400" dirty="0" smtClean="0">
                <a:solidFill>
                  <a:srgbClr val="FFFF00"/>
                </a:solidFill>
              </a:rPr>
              <a:t> </a:t>
            </a:r>
            <a:r>
              <a:rPr lang="en-US" sz="3400" dirty="0" smtClean="0"/>
              <a:t>may </a:t>
            </a:r>
            <a:r>
              <a:rPr lang="en-US" sz="3400" dirty="0" smtClean="0">
                <a:solidFill>
                  <a:srgbClr val="FFFF00"/>
                </a:solidFill>
              </a:rPr>
              <a:t>decrease</a:t>
            </a:r>
            <a:r>
              <a:rPr lang="en-US" sz="3400" dirty="0" smtClean="0"/>
              <a:t> </a:t>
            </a:r>
            <a:r>
              <a:rPr lang="en-US" sz="3400" dirty="0" err="1" smtClean="0"/>
              <a:t>M</a:t>
            </a:r>
            <a:r>
              <a:rPr lang="en-US" sz="3400" baseline="-25000" dirty="0" err="1" smtClean="0"/>
              <a:t>crit</a:t>
            </a:r>
            <a:r>
              <a:rPr lang="en-US" sz="3400" dirty="0" smtClean="0"/>
              <a:t> by up to </a:t>
            </a:r>
            <a:r>
              <a:rPr lang="en-US" sz="3400" dirty="0" smtClean="0">
                <a:solidFill>
                  <a:srgbClr val="FFFF00"/>
                </a:solidFill>
              </a:rPr>
              <a:t>one order of magnitude</a:t>
            </a:r>
            <a:r>
              <a:rPr lang="en-US" sz="3400" dirty="0" smtClean="0"/>
              <a:t>!</a:t>
            </a:r>
            <a:endParaRPr lang="en-US" sz="3400" dirty="0"/>
          </a:p>
        </p:txBody>
      </p:sp>
      <p:pic>
        <p:nvPicPr>
          <p:cNvPr id="4" name="Picture 3" descr="tco_vs_a_Mc4_com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904" y="1520947"/>
            <a:ext cx="6515938" cy="4899201"/>
          </a:xfrm>
          <a:prstGeom prst="rect">
            <a:avLst/>
          </a:prstGeom>
        </p:spPr>
      </p:pic>
      <p:sp>
        <p:nvSpPr>
          <p:cNvPr id="5" name="TextBox 4"/>
          <p:cNvSpPr txBox="1"/>
          <p:nvPr/>
        </p:nvSpPr>
        <p:spPr>
          <a:xfrm>
            <a:off x="1555012" y="5842391"/>
            <a:ext cx="1255408" cy="338554"/>
          </a:xfrm>
          <a:prstGeom prst="rect">
            <a:avLst/>
          </a:prstGeom>
          <a:noFill/>
        </p:spPr>
        <p:txBody>
          <a:bodyPr wrap="square" rtlCol="0">
            <a:spAutoFit/>
          </a:bodyPr>
          <a:lstStyle/>
          <a:p>
            <a:r>
              <a:rPr lang="en-US" sz="1600" dirty="0">
                <a:solidFill>
                  <a:srgbClr val="000000"/>
                </a:solidFill>
              </a:rPr>
              <a:t>R</a:t>
            </a:r>
            <a:r>
              <a:rPr lang="en-US" sz="1600" dirty="0" smtClean="0">
                <a:solidFill>
                  <a:srgbClr val="000000"/>
                </a:solidFill>
              </a:rPr>
              <a:t>ealistic EOS</a:t>
            </a:r>
            <a:endParaRPr lang="en-US" sz="1600" dirty="0">
              <a:solidFill>
                <a:srgbClr val="000000"/>
              </a:solidFill>
            </a:endParaRPr>
          </a:p>
        </p:txBody>
      </p:sp>
      <p:sp>
        <p:nvSpPr>
          <p:cNvPr id="6" name="TextBox 5"/>
          <p:cNvSpPr txBox="1"/>
          <p:nvPr/>
        </p:nvSpPr>
        <p:spPr>
          <a:xfrm>
            <a:off x="5257211" y="6054076"/>
            <a:ext cx="2782215" cy="307777"/>
          </a:xfrm>
          <a:prstGeom prst="rect">
            <a:avLst/>
          </a:prstGeom>
          <a:noFill/>
        </p:spPr>
        <p:txBody>
          <a:bodyPr wrap="square" rtlCol="0">
            <a:spAutoFit/>
          </a:bodyPr>
          <a:lstStyle/>
          <a:p>
            <a:r>
              <a:rPr lang="en-US" sz="1400" dirty="0" smtClean="0">
                <a:solidFill>
                  <a:srgbClr val="000000"/>
                </a:solidFill>
              </a:rPr>
              <a:t>Piso, </a:t>
            </a:r>
            <a:r>
              <a:rPr lang="en-US" sz="1400" dirty="0" err="1" smtClean="0">
                <a:solidFill>
                  <a:srgbClr val="000000"/>
                </a:solidFill>
              </a:rPr>
              <a:t>Youdin</a:t>
            </a:r>
            <a:r>
              <a:rPr lang="en-US" sz="1400" dirty="0" smtClean="0">
                <a:solidFill>
                  <a:srgbClr val="000000"/>
                </a:solidFill>
              </a:rPr>
              <a:t>, &amp; Murray-Clay (2015)</a:t>
            </a:r>
            <a:endParaRPr lang="en-US" sz="1400" dirty="0">
              <a:solidFill>
                <a:srgbClr val="000000"/>
              </a:solidFill>
            </a:endParaRPr>
          </a:p>
        </p:txBody>
      </p:sp>
      <p:sp>
        <p:nvSpPr>
          <p:cNvPr id="7" name="TextBox 6"/>
          <p:cNvSpPr txBox="1"/>
          <p:nvPr/>
        </p:nvSpPr>
        <p:spPr>
          <a:xfrm>
            <a:off x="4577658" y="1557028"/>
            <a:ext cx="1462048" cy="353943"/>
          </a:xfrm>
          <a:prstGeom prst="rect">
            <a:avLst/>
          </a:prstGeom>
          <a:noFill/>
        </p:spPr>
        <p:txBody>
          <a:bodyPr wrap="square" rtlCol="0">
            <a:spAutoFit/>
          </a:bodyPr>
          <a:lstStyle/>
          <a:p>
            <a:r>
              <a:rPr lang="en-US" sz="1700" dirty="0" err="1" smtClean="0">
                <a:solidFill>
                  <a:schemeClr val="bg1"/>
                </a:solidFill>
              </a:rPr>
              <a:t>M</a:t>
            </a:r>
            <a:r>
              <a:rPr lang="en-US" sz="1700" baseline="-25000" dirty="0" err="1" smtClean="0">
                <a:solidFill>
                  <a:schemeClr val="bg1"/>
                </a:solidFill>
              </a:rPr>
              <a:t>c</a:t>
            </a:r>
            <a:r>
              <a:rPr lang="en-US" sz="1700" dirty="0" smtClean="0">
                <a:solidFill>
                  <a:schemeClr val="bg1"/>
                </a:solidFill>
              </a:rPr>
              <a:t> = 4 M</a:t>
            </a:r>
            <a:r>
              <a:rPr lang="en-US" sz="1700" baseline="-25000" dirty="0">
                <a:solidFill>
                  <a:schemeClr val="bg1"/>
                </a:solidFill>
              </a:rPr>
              <a:t>E</a:t>
            </a:r>
          </a:p>
        </p:txBody>
      </p:sp>
    </p:spTree>
    <p:extLst>
      <p:ext uri="{BB962C8B-B14F-4D97-AF65-F5344CB8AC3E}">
        <p14:creationId xmlns:p14="http://schemas.microsoft.com/office/powerpoint/2010/main" val="642643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938"/>
            <a:ext cx="8229600" cy="1143000"/>
          </a:xfrm>
        </p:spPr>
        <p:txBody>
          <a:bodyPr/>
          <a:lstStyle/>
          <a:p>
            <a:r>
              <a:rPr lang="en-US" dirty="0" smtClean="0"/>
              <a:t>Summary</a:t>
            </a:r>
            <a:endParaRPr lang="en-US" dirty="0"/>
          </a:p>
        </p:txBody>
      </p:sp>
      <p:sp>
        <p:nvSpPr>
          <p:cNvPr id="3" name="Content Placeholder 2"/>
          <p:cNvSpPr>
            <a:spLocks noGrp="1"/>
          </p:cNvSpPr>
          <p:nvPr>
            <p:ph idx="1"/>
          </p:nvPr>
        </p:nvSpPr>
        <p:spPr>
          <a:xfrm>
            <a:off x="457200" y="1412552"/>
            <a:ext cx="8229600" cy="5104180"/>
          </a:xfrm>
        </p:spPr>
        <p:txBody>
          <a:bodyPr>
            <a:normAutofit fontScale="77500" lnSpcReduction="20000"/>
          </a:bodyPr>
          <a:lstStyle/>
          <a:p>
            <a:r>
              <a:rPr lang="en-US" dirty="0" smtClean="0"/>
              <a:t>H</a:t>
            </a:r>
            <a:r>
              <a:rPr lang="en-US" baseline="-25000" dirty="0" smtClean="0"/>
              <a:t>2</a:t>
            </a:r>
            <a:r>
              <a:rPr lang="en-US" dirty="0" smtClean="0"/>
              <a:t> dissociation and </a:t>
            </a:r>
            <a:r>
              <a:rPr lang="en-US" dirty="0" smtClean="0">
                <a:solidFill>
                  <a:srgbClr val="FFFFFF"/>
                </a:solidFill>
              </a:rPr>
              <a:t>variable occupation of H</a:t>
            </a:r>
            <a:r>
              <a:rPr lang="en-US" baseline="-25000" dirty="0" smtClean="0">
                <a:solidFill>
                  <a:srgbClr val="FFFFFF"/>
                </a:solidFill>
              </a:rPr>
              <a:t>2 </a:t>
            </a:r>
            <a:r>
              <a:rPr lang="en-US" dirty="0" smtClean="0">
                <a:solidFill>
                  <a:srgbClr val="FFFFFF"/>
                </a:solidFill>
              </a:rPr>
              <a:t>rotational states </a:t>
            </a:r>
            <a:r>
              <a:rPr lang="en-US" dirty="0" smtClean="0">
                <a:solidFill>
                  <a:srgbClr val="FFFF00"/>
                </a:solidFill>
              </a:rPr>
              <a:t>INCREASE</a:t>
            </a:r>
            <a:r>
              <a:rPr lang="en-US" dirty="0" smtClean="0"/>
              <a:t> </a:t>
            </a:r>
            <a:r>
              <a:rPr lang="en-US" dirty="0" err="1" smtClean="0"/>
              <a:t>M</a:t>
            </a:r>
            <a:r>
              <a:rPr lang="en-US" baseline="-25000" dirty="0" err="1" smtClean="0"/>
              <a:t>crit</a:t>
            </a:r>
            <a:r>
              <a:rPr lang="en-US" dirty="0" smtClean="0"/>
              <a:t> when compared to an ideal gas </a:t>
            </a:r>
            <a:r>
              <a:rPr lang="en-US" dirty="0" err="1" smtClean="0"/>
              <a:t>polytrope</a:t>
            </a:r>
            <a:endParaRPr lang="en-US" baseline="-25000" dirty="0" smtClean="0"/>
          </a:p>
          <a:p>
            <a:endParaRPr lang="en-US" dirty="0" smtClean="0"/>
          </a:p>
          <a:p>
            <a:r>
              <a:rPr lang="en-US" dirty="0" smtClean="0"/>
              <a:t>Grain growth opacity </a:t>
            </a:r>
            <a:r>
              <a:rPr lang="en-US" dirty="0" smtClean="0">
                <a:solidFill>
                  <a:srgbClr val="FFFF00"/>
                </a:solidFill>
              </a:rPr>
              <a:t>DECREASES</a:t>
            </a:r>
            <a:r>
              <a:rPr lang="en-US" dirty="0" smtClean="0"/>
              <a:t> </a:t>
            </a:r>
            <a:r>
              <a:rPr lang="en-US" dirty="0" err="1" smtClean="0"/>
              <a:t>M</a:t>
            </a:r>
            <a:r>
              <a:rPr lang="en-US" baseline="-25000" dirty="0" err="1" smtClean="0"/>
              <a:t>crit</a:t>
            </a:r>
            <a:r>
              <a:rPr lang="en-US" dirty="0" smtClean="0"/>
              <a:t> compared to ISM opacity</a:t>
            </a:r>
            <a:endParaRPr lang="en-US" baseline="-25000" dirty="0" smtClean="0"/>
          </a:p>
          <a:p>
            <a:endParaRPr lang="en-US" dirty="0" smtClean="0"/>
          </a:p>
          <a:p>
            <a:r>
              <a:rPr lang="en-US" dirty="0" err="1" smtClean="0">
                <a:solidFill>
                  <a:srgbClr val="FFFFFF"/>
                </a:solidFill>
              </a:rPr>
              <a:t>M</a:t>
            </a:r>
            <a:r>
              <a:rPr lang="en-US" baseline="-25000" dirty="0" err="1" smtClean="0">
                <a:solidFill>
                  <a:srgbClr val="FFFFFF"/>
                </a:solidFill>
              </a:rPr>
              <a:t>crit</a:t>
            </a:r>
            <a:r>
              <a:rPr lang="en-US" dirty="0" smtClean="0">
                <a:solidFill>
                  <a:srgbClr val="FFFFFF"/>
                </a:solidFill>
              </a:rPr>
              <a:t> ~</a:t>
            </a:r>
            <a:r>
              <a:rPr lang="en-US" dirty="0" smtClean="0">
                <a:solidFill>
                  <a:srgbClr val="FFFF00"/>
                </a:solidFill>
              </a:rPr>
              <a:t> 8 M</a:t>
            </a:r>
            <a:r>
              <a:rPr lang="en-US" baseline="-25000" dirty="0" smtClean="0">
                <a:solidFill>
                  <a:srgbClr val="FFFF00"/>
                </a:solidFill>
              </a:rPr>
              <a:t>E</a:t>
            </a:r>
            <a:r>
              <a:rPr lang="en-US" dirty="0" smtClean="0">
                <a:solidFill>
                  <a:srgbClr val="FFFF00"/>
                </a:solidFill>
              </a:rPr>
              <a:t> </a:t>
            </a:r>
            <a:r>
              <a:rPr lang="en-US" dirty="0" smtClean="0">
                <a:solidFill>
                  <a:srgbClr val="FFFFFF"/>
                </a:solidFill>
              </a:rPr>
              <a:t>at </a:t>
            </a:r>
            <a:r>
              <a:rPr lang="en-US" dirty="0" smtClean="0">
                <a:solidFill>
                  <a:srgbClr val="FFFF00"/>
                </a:solidFill>
              </a:rPr>
              <a:t>5 AU </a:t>
            </a:r>
            <a:r>
              <a:rPr lang="en-US" dirty="0" smtClean="0">
                <a:solidFill>
                  <a:srgbClr val="FFFFFF"/>
                </a:solidFill>
              </a:rPr>
              <a:t>and ~ </a:t>
            </a:r>
            <a:r>
              <a:rPr lang="en-US" dirty="0" smtClean="0">
                <a:solidFill>
                  <a:srgbClr val="FFFF00"/>
                </a:solidFill>
              </a:rPr>
              <a:t>5 M</a:t>
            </a:r>
            <a:r>
              <a:rPr lang="en-US" baseline="-25000" dirty="0" smtClean="0">
                <a:solidFill>
                  <a:srgbClr val="FFFF00"/>
                </a:solidFill>
              </a:rPr>
              <a:t>E</a:t>
            </a:r>
            <a:r>
              <a:rPr lang="en-US" dirty="0" smtClean="0">
                <a:solidFill>
                  <a:srgbClr val="FFFF00"/>
                </a:solidFill>
              </a:rPr>
              <a:t> </a:t>
            </a:r>
            <a:r>
              <a:rPr lang="en-US" dirty="0" smtClean="0">
                <a:solidFill>
                  <a:srgbClr val="FFFFFF"/>
                </a:solidFill>
              </a:rPr>
              <a:t>at </a:t>
            </a:r>
            <a:r>
              <a:rPr lang="en-US" dirty="0" smtClean="0">
                <a:solidFill>
                  <a:srgbClr val="FFFF00"/>
                </a:solidFill>
              </a:rPr>
              <a:t>100 AU </a:t>
            </a:r>
            <a:r>
              <a:rPr lang="en-US" dirty="0" smtClean="0">
                <a:solidFill>
                  <a:srgbClr val="FFFFFF"/>
                </a:solidFill>
              </a:rPr>
              <a:t>for a </a:t>
            </a:r>
            <a:r>
              <a:rPr lang="en-US" dirty="0" smtClean="0">
                <a:solidFill>
                  <a:srgbClr val="FFFF00"/>
                </a:solidFill>
              </a:rPr>
              <a:t>realistic EOS </a:t>
            </a:r>
            <a:r>
              <a:rPr lang="en-US" dirty="0" smtClean="0"/>
              <a:t>with H</a:t>
            </a:r>
            <a:r>
              <a:rPr lang="en-US" baseline="-25000" dirty="0" smtClean="0"/>
              <a:t>2</a:t>
            </a:r>
            <a:r>
              <a:rPr lang="en-US" dirty="0" smtClean="0"/>
              <a:t> spin isomers in thermal equilibrium </a:t>
            </a:r>
            <a:r>
              <a:rPr lang="en-US" dirty="0" smtClean="0">
                <a:solidFill>
                  <a:srgbClr val="FFFF00"/>
                </a:solidFill>
              </a:rPr>
              <a:t> </a:t>
            </a:r>
            <a:r>
              <a:rPr lang="en-US" dirty="0" smtClean="0">
                <a:solidFill>
                  <a:srgbClr val="FFFFFF"/>
                </a:solidFill>
              </a:rPr>
              <a:t>and grain growth opacity with standard collisional cascade (</a:t>
            </a:r>
            <a:r>
              <a:rPr lang="en-US" i="1" dirty="0" smtClean="0">
                <a:solidFill>
                  <a:srgbClr val="FFFF00"/>
                </a:solidFill>
              </a:rPr>
              <a:t>p=3.5</a:t>
            </a:r>
            <a:r>
              <a:rPr lang="en-US" dirty="0" smtClean="0">
                <a:solidFill>
                  <a:srgbClr val="FFFFFF"/>
                </a:solidFill>
              </a:rPr>
              <a:t>) and </a:t>
            </a:r>
            <a:r>
              <a:rPr lang="en-US" dirty="0" err="1" smtClean="0">
                <a:solidFill>
                  <a:srgbClr val="FFFF00"/>
                </a:solidFill>
              </a:rPr>
              <a:t>s</a:t>
            </a:r>
            <a:r>
              <a:rPr lang="en-US" baseline="-25000" dirty="0" err="1" smtClean="0">
                <a:solidFill>
                  <a:srgbClr val="FFFF00"/>
                </a:solidFill>
              </a:rPr>
              <a:t>max</a:t>
            </a:r>
            <a:r>
              <a:rPr lang="en-US" dirty="0" smtClean="0">
                <a:solidFill>
                  <a:srgbClr val="FFFF00"/>
                </a:solidFill>
              </a:rPr>
              <a:t>=1 cm</a:t>
            </a:r>
          </a:p>
          <a:p>
            <a:endParaRPr lang="en-US" dirty="0" smtClean="0">
              <a:solidFill>
                <a:srgbClr val="FFFFFF"/>
              </a:solidFill>
            </a:endParaRPr>
          </a:p>
          <a:p>
            <a:r>
              <a:rPr lang="en-US" dirty="0" err="1" smtClean="0">
                <a:solidFill>
                  <a:srgbClr val="FFFFFF"/>
                </a:solidFill>
              </a:rPr>
              <a:t>M</a:t>
            </a:r>
            <a:r>
              <a:rPr lang="en-US" baseline="-25000" dirty="0" err="1" smtClean="0">
                <a:solidFill>
                  <a:srgbClr val="FFFFFF"/>
                </a:solidFill>
              </a:rPr>
              <a:t>crit</a:t>
            </a:r>
            <a:r>
              <a:rPr lang="en-US" dirty="0" smtClean="0">
                <a:solidFill>
                  <a:srgbClr val="FFFFFF"/>
                </a:solidFill>
              </a:rPr>
              <a:t> </a:t>
            </a:r>
            <a:r>
              <a:rPr lang="en-US" dirty="0" smtClean="0">
                <a:solidFill>
                  <a:srgbClr val="FFFF00"/>
                </a:solidFill>
              </a:rPr>
              <a:t>may decrease by up to one order of magnitude </a:t>
            </a:r>
            <a:r>
              <a:rPr lang="en-US" dirty="0" smtClean="0">
                <a:solidFill>
                  <a:srgbClr val="FFFFFF"/>
                </a:solidFill>
              </a:rPr>
              <a:t>if coagulation is taken into account (</a:t>
            </a:r>
            <a:r>
              <a:rPr lang="en-US" i="1" dirty="0" smtClean="0">
                <a:solidFill>
                  <a:srgbClr val="FFFF00"/>
                </a:solidFill>
              </a:rPr>
              <a:t>p=2.5</a:t>
            </a:r>
            <a:r>
              <a:rPr lang="en-US" dirty="0" smtClean="0">
                <a:solidFill>
                  <a:srgbClr val="FFFFFF"/>
                </a:solidFill>
              </a:rPr>
              <a:t>)</a:t>
            </a:r>
          </a:p>
          <a:p>
            <a:endParaRPr lang="en-US" dirty="0" smtClean="0">
              <a:solidFill>
                <a:srgbClr val="FFFF00"/>
              </a:solidFill>
            </a:endParaRPr>
          </a:p>
          <a:p>
            <a:pPr marL="0" indent="0">
              <a:buNone/>
            </a:pPr>
            <a:endParaRPr lang="en-US" baseline="-25000" dirty="0" smtClean="0"/>
          </a:p>
          <a:p>
            <a:pPr marL="0" indent="0">
              <a:buNone/>
            </a:pPr>
            <a:endParaRPr lang="en-US" dirty="0"/>
          </a:p>
          <a:p>
            <a:endParaRPr lang="en-US" dirty="0">
              <a:solidFill>
                <a:srgbClr val="FFFF00"/>
              </a:solidFill>
            </a:endParaRPr>
          </a:p>
          <a:p>
            <a:endParaRPr lang="en-US" dirty="0"/>
          </a:p>
        </p:txBody>
      </p:sp>
    </p:spTree>
    <p:extLst>
      <p:ext uri="{BB962C8B-B14F-4D97-AF65-F5344CB8AC3E}">
        <p14:creationId xmlns:p14="http://schemas.microsoft.com/office/powerpoint/2010/main" val="33611014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fontScale="92500" lnSpcReduction="10000"/>
          </a:bodyPr>
          <a:lstStyle/>
          <a:p>
            <a:pPr marL="514350" indent="-514350">
              <a:buFont typeface="+mj-lt"/>
              <a:buAutoNum type="arabicPeriod"/>
            </a:pPr>
            <a:r>
              <a:rPr lang="en-US" dirty="0" smtClean="0"/>
              <a:t>The disk-planet connection</a:t>
            </a:r>
          </a:p>
          <a:p>
            <a:pPr marL="514350" indent="-514350">
              <a:buFont typeface="+mj-lt"/>
              <a:buAutoNum type="arabicPeriod"/>
            </a:pPr>
            <a:r>
              <a:rPr lang="en-US" dirty="0" smtClean="0"/>
              <a:t>Previous Research: Minimum Core Masses for Planet Formation</a:t>
            </a:r>
          </a:p>
          <a:p>
            <a:pPr marL="514350" indent="-514350">
              <a:buFont typeface="+mj-lt"/>
              <a:buAutoNum type="arabicPeriod"/>
            </a:pPr>
            <a:r>
              <a:rPr lang="en-US" dirty="0" err="1" smtClean="0">
                <a:solidFill>
                  <a:srgbClr val="FFFF00"/>
                </a:solidFill>
              </a:rPr>
              <a:t>Protoplanetary</a:t>
            </a:r>
            <a:r>
              <a:rPr lang="en-US" dirty="0" smtClean="0">
                <a:solidFill>
                  <a:srgbClr val="FFFF00"/>
                </a:solidFill>
              </a:rPr>
              <a:t> disk compositions</a:t>
            </a:r>
          </a:p>
          <a:p>
            <a:pPr marL="514350" indent="-514350">
              <a:buFont typeface="+mj-lt"/>
              <a:buAutoNum type="arabicPeriod"/>
            </a:pPr>
            <a:r>
              <a:rPr lang="en-US" dirty="0" smtClean="0"/>
              <a:t>Proposed Research</a:t>
            </a:r>
          </a:p>
          <a:p>
            <a:pPr marL="914400" lvl="1" indent="-514350"/>
            <a:r>
              <a:rPr lang="en-US" dirty="0" smtClean="0"/>
              <a:t>Radial drift of solids, snowline locations and C/O ratios</a:t>
            </a:r>
          </a:p>
          <a:p>
            <a:pPr marL="914400" lvl="1" indent="-514350"/>
            <a:r>
              <a:rPr lang="en-US" dirty="0" smtClean="0"/>
              <a:t>Chemical effects</a:t>
            </a:r>
          </a:p>
          <a:p>
            <a:pPr marL="0" indent="0">
              <a:buNone/>
            </a:pPr>
            <a:r>
              <a:rPr lang="en-US" dirty="0" smtClean="0"/>
              <a:t>4.  Preliminary Results</a:t>
            </a:r>
          </a:p>
          <a:p>
            <a:pPr marL="0" indent="0">
              <a:buNone/>
            </a:pPr>
            <a:r>
              <a:rPr lang="en-US" dirty="0" smtClean="0"/>
              <a:t>5.  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289716575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000" dirty="0" smtClean="0">
                <a:solidFill>
                  <a:srgbClr val="FFFF00"/>
                </a:solidFill>
              </a:rPr>
              <a:t>BASIC IDEA</a:t>
            </a:r>
            <a:endParaRPr lang="en-US" sz="5000" dirty="0">
              <a:solidFill>
                <a:srgbClr val="FFFF00"/>
              </a:solidFill>
            </a:endParaRPr>
          </a:p>
        </p:txBody>
      </p:sp>
      <p:sp>
        <p:nvSpPr>
          <p:cNvPr id="3" name="Content Placeholder 2"/>
          <p:cNvSpPr>
            <a:spLocks noGrp="1"/>
          </p:cNvSpPr>
          <p:nvPr>
            <p:ph idx="1"/>
          </p:nvPr>
        </p:nvSpPr>
        <p:spPr>
          <a:xfrm>
            <a:off x="457200" y="2122308"/>
            <a:ext cx="8094133" cy="3818469"/>
          </a:xfrm>
          <a:solidFill>
            <a:srgbClr val="FFFF00"/>
          </a:solidFill>
          <a:ln w="63500">
            <a:solidFill>
              <a:srgbClr val="0000FF"/>
            </a:solidFill>
          </a:ln>
        </p:spPr>
        <p:txBody>
          <a:bodyPr>
            <a:normAutofit/>
          </a:bodyPr>
          <a:lstStyle/>
          <a:p>
            <a:pPr marL="0" indent="0" algn="ctr">
              <a:buNone/>
            </a:pPr>
            <a:r>
              <a:rPr lang="en-US" dirty="0" smtClean="0">
                <a:solidFill>
                  <a:schemeClr val="bg1"/>
                </a:solidFill>
              </a:rPr>
              <a:t>Understand the disk well enough to:</a:t>
            </a:r>
          </a:p>
          <a:p>
            <a:pPr marL="514350" indent="-514350" algn="ctr">
              <a:buAutoNum type="arabicPeriod"/>
            </a:pPr>
            <a:r>
              <a:rPr lang="en-US" dirty="0" smtClean="0">
                <a:solidFill>
                  <a:schemeClr val="bg1"/>
                </a:solidFill>
              </a:rPr>
              <a:t>Predict what kind of planet compositions result from planet formation in different parts of the disk</a:t>
            </a:r>
          </a:p>
          <a:p>
            <a:pPr marL="514350" indent="-514350" algn="ctr">
              <a:buAutoNum type="arabicPeriod"/>
            </a:pPr>
            <a:r>
              <a:rPr lang="en-US" dirty="0" smtClean="0">
                <a:solidFill>
                  <a:schemeClr val="bg1"/>
                </a:solidFill>
              </a:rPr>
              <a:t>Back-track the planet formation location based on the planet composition</a:t>
            </a:r>
          </a:p>
          <a:p>
            <a:pPr marL="0" indent="0" algn="ctr">
              <a:buNone/>
            </a:pPr>
            <a:endParaRPr lang="en-US" dirty="0" smtClean="0">
              <a:solidFill>
                <a:schemeClr val="bg1"/>
              </a:solidFill>
            </a:endParaRPr>
          </a:p>
        </p:txBody>
      </p:sp>
    </p:spTree>
    <p:extLst>
      <p:ext uri="{BB962C8B-B14F-4D97-AF65-F5344CB8AC3E}">
        <p14:creationId xmlns:p14="http://schemas.microsoft.com/office/powerpoint/2010/main" val="3894187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8"/>
            <a:ext cx="8229600" cy="1143000"/>
          </a:xfrm>
        </p:spPr>
        <p:txBody>
          <a:bodyPr/>
          <a:lstStyle/>
          <a:p>
            <a:r>
              <a:rPr lang="en-US" dirty="0" smtClean="0"/>
              <a:t>Disk structure is </a:t>
            </a:r>
            <a:r>
              <a:rPr lang="en-US" dirty="0" smtClean="0">
                <a:solidFill>
                  <a:srgbClr val="FFFF00"/>
                </a:solidFill>
              </a:rPr>
              <a:t>complex</a:t>
            </a:r>
            <a:r>
              <a:rPr lang="en-US" dirty="0" smtClean="0"/>
              <a:t>!</a:t>
            </a:r>
            <a:endParaRPr lang="en-US" dirty="0"/>
          </a:p>
        </p:txBody>
      </p:sp>
      <p:pic>
        <p:nvPicPr>
          <p:cNvPr id="5" name="Picture 4"/>
          <p:cNvPicPr>
            <a:picLocks noChangeAspect="1"/>
          </p:cNvPicPr>
          <p:nvPr/>
        </p:nvPicPr>
        <p:blipFill>
          <a:blip r:embed="rId2"/>
          <a:stretch>
            <a:fillRect/>
          </a:stretch>
        </p:blipFill>
        <p:spPr>
          <a:xfrm>
            <a:off x="812800" y="1189830"/>
            <a:ext cx="7874000" cy="5329709"/>
          </a:xfrm>
          <a:prstGeom prst="rect">
            <a:avLst/>
          </a:prstGeom>
        </p:spPr>
      </p:pic>
      <p:sp>
        <p:nvSpPr>
          <p:cNvPr id="6" name="TextBox 5"/>
          <p:cNvSpPr txBox="1"/>
          <p:nvPr/>
        </p:nvSpPr>
        <p:spPr>
          <a:xfrm>
            <a:off x="6491111" y="6211762"/>
            <a:ext cx="2492023" cy="307777"/>
          </a:xfrm>
          <a:prstGeom prst="rect">
            <a:avLst/>
          </a:prstGeom>
          <a:noFill/>
        </p:spPr>
        <p:txBody>
          <a:bodyPr wrap="square" rtlCol="0">
            <a:spAutoFit/>
          </a:bodyPr>
          <a:lstStyle/>
          <a:p>
            <a:r>
              <a:rPr lang="en-US" sz="1400" dirty="0" err="1" smtClean="0">
                <a:solidFill>
                  <a:srgbClr val="000000"/>
                </a:solidFill>
              </a:rPr>
              <a:t>Henning&amp;Semenov</a:t>
            </a:r>
            <a:r>
              <a:rPr lang="en-US" sz="1400" dirty="0" smtClean="0">
                <a:solidFill>
                  <a:srgbClr val="000000"/>
                </a:solidFill>
              </a:rPr>
              <a:t> (2013)</a:t>
            </a:r>
            <a:endParaRPr lang="en-US" sz="1400" dirty="0">
              <a:solidFill>
                <a:srgbClr val="000000"/>
              </a:solidFill>
            </a:endParaRPr>
          </a:p>
        </p:txBody>
      </p:sp>
    </p:spTree>
    <p:extLst>
      <p:ext uri="{BB962C8B-B14F-4D97-AF65-F5344CB8AC3E}">
        <p14:creationId xmlns:p14="http://schemas.microsoft.com/office/powerpoint/2010/main" val="686604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556" y="274637"/>
            <a:ext cx="8664222" cy="1489251"/>
          </a:xfrm>
        </p:spPr>
        <p:txBody>
          <a:bodyPr>
            <a:noAutofit/>
          </a:bodyPr>
          <a:lstStyle/>
          <a:p>
            <a:r>
              <a:rPr lang="en-US" sz="4000" dirty="0" smtClean="0"/>
              <a:t>Volatile compounds have been detected in the outer regions of </a:t>
            </a:r>
            <a:r>
              <a:rPr lang="en-US" sz="4000" dirty="0" err="1" smtClean="0"/>
              <a:t>protoplanetary</a:t>
            </a:r>
            <a:r>
              <a:rPr lang="en-US" sz="4000" dirty="0" smtClean="0"/>
              <a:t> disks</a:t>
            </a:r>
            <a:endParaRPr lang="en-US" sz="4000" dirty="0"/>
          </a:p>
        </p:txBody>
      </p:sp>
      <p:pic>
        <p:nvPicPr>
          <p:cNvPr id="4" name="Picture 3"/>
          <p:cNvPicPr>
            <a:picLocks noChangeAspect="1"/>
          </p:cNvPicPr>
          <p:nvPr/>
        </p:nvPicPr>
        <p:blipFill>
          <a:blip r:embed="rId2"/>
          <a:stretch>
            <a:fillRect/>
          </a:stretch>
        </p:blipFill>
        <p:spPr>
          <a:xfrm>
            <a:off x="0" y="1967088"/>
            <a:ext cx="9144000" cy="3144829"/>
          </a:xfrm>
          <a:prstGeom prst="rect">
            <a:avLst/>
          </a:prstGeom>
        </p:spPr>
      </p:pic>
      <p:sp>
        <p:nvSpPr>
          <p:cNvPr id="5" name="TextBox 4"/>
          <p:cNvSpPr txBox="1"/>
          <p:nvPr/>
        </p:nvSpPr>
        <p:spPr>
          <a:xfrm>
            <a:off x="8055119" y="4788609"/>
            <a:ext cx="933659" cy="307777"/>
          </a:xfrm>
          <a:prstGeom prst="rect">
            <a:avLst/>
          </a:prstGeom>
          <a:noFill/>
        </p:spPr>
        <p:txBody>
          <a:bodyPr wrap="square" rtlCol="0">
            <a:spAutoFit/>
          </a:bodyPr>
          <a:lstStyle/>
          <a:p>
            <a:r>
              <a:rPr lang="en-US" sz="1400" dirty="0" smtClean="0">
                <a:solidFill>
                  <a:srgbClr val="000000"/>
                </a:solidFill>
              </a:rPr>
              <a:t>Oberg+11</a:t>
            </a:r>
            <a:endParaRPr lang="en-US" sz="1400" dirty="0">
              <a:solidFill>
                <a:srgbClr val="000000"/>
              </a:solidFill>
            </a:endParaRPr>
          </a:p>
        </p:txBody>
      </p:sp>
    </p:spTree>
    <p:extLst>
      <p:ext uri="{BB962C8B-B14F-4D97-AF65-F5344CB8AC3E}">
        <p14:creationId xmlns:p14="http://schemas.microsoft.com/office/powerpoint/2010/main" val="2414400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55222"/>
            <a:ext cx="9017000" cy="1693334"/>
          </a:xfrm>
        </p:spPr>
        <p:txBody>
          <a:bodyPr>
            <a:noAutofit/>
          </a:bodyPr>
          <a:lstStyle/>
          <a:p>
            <a:r>
              <a:rPr lang="en-US" sz="3400" dirty="0" smtClean="0">
                <a:solidFill>
                  <a:srgbClr val="FFFF00"/>
                </a:solidFill>
              </a:rPr>
              <a:t>Snowlines</a:t>
            </a:r>
            <a:r>
              <a:rPr lang="en-US" sz="3400" dirty="0" smtClean="0"/>
              <a:t> of </a:t>
            </a:r>
            <a:r>
              <a:rPr lang="en-US" sz="3400" dirty="0" smtClean="0">
                <a:solidFill>
                  <a:srgbClr val="FFFF00"/>
                </a:solidFill>
              </a:rPr>
              <a:t>volatile molecules </a:t>
            </a:r>
            <a:r>
              <a:rPr lang="en-US" sz="3400" dirty="0" smtClean="0"/>
              <a:t>have been detected in disks</a:t>
            </a:r>
            <a:endParaRPr lang="en-US" sz="3400" dirty="0"/>
          </a:p>
        </p:txBody>
      </p:sp>
      <p:pic>
        <p:nvPicPr>
          <p:cNvPr id="3" name="Picture 2"/>
          <p:cNvPicPr>
            <a:picLocks noChangeAspect="1"/>
          </p:cNvPicPr>
          <p:nvPr/>
        </p:nvPicPr>
        <p:blipFill>
          <a:blip r:embed="rId2"/>
          <a:stretch>
            <a:fillRect/>
          </a:stretch>
        </p:blipFill>
        <p:spPr>
          <a:xfrm>
            <a:off x="239889" y="2408767"/>
            <a:ext cx="8753010" cy="3560234"/>
          </a:xfrm>
          <a:prstGeom prst="rect">
            <a:avLst/>
          </a:prstGeom>
        </p:spPr>
      </p:pic>
      <p:sp>
        <p:nvSpPr>
          <p:cNvPr id="6" name="TextBox 5"/>
          <p:cNvSpPr txBox="1"/>
          <p:nvPr/>
        </p:nvSpPr>
        <p:spPr>
          <a:xfrm>
            <a:off x="8309119" y="5678004"/>
            <a:ext cx="933659" cy="307777"/>
          </a:xfrm>
          <a:prstGeom prst="rect">
            <a:avLst/>
          </a:prstGeom>
          <a:noFill/>
        </p:spPr>
        <p:txBody>
          <a:bodyPr wrap="square" rtlCol="0">
            <a:spAutoFit/>
          </a:bodyPr>
          <a:lstStyle/>
          <a:p>
            <a:r>
              <a:rPr lang="en-US" sz="1400" dirty="0" smtClean="0">
                <a:solidFill>
                  <a:srgbClr val="000000"/>
                </a:solidFill>
              </a:rPr>
              <a:t>Qi+13</a:t>
            </a:r>
            <a:endParaRPr lang="en-US" sz="1400" dirty="0">
              <a:solidFill>
                <a:srgbClr val="000000"/>
              </a:solidFill>
            </a:endParaRPr>
          </a:p>
        </p:txBody>
      </p:sp>
    </p:spTree>
    <p:extLst>
      <p:ext uri="{BB962C8B-B14F-4D97-AF65-F5344CB8AC3E}">
        <p14:creationId xmlns:p14="http://schemas.microsoft.com/office/powerpoint/2010/main" val="4032613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smtClean="0">
                <a:solidFill>
                  <a:srgbClr val="FFFF00"/>
                </a:solidFill>
              </a:rPr>
              <a:t>C/O ratio </a:t>
            </a:r>
            <a:r>
              <a:rPr lang="en-US" sz="3400" dirty="0" smtClean="0"/>
              <a:t>is an important signature of </a:t>
            </a:r>
            <a:r>
              <a:rPr lang="en-US" sz="3400" dirty="0" smtClean="0">
                <a:solidFill>
                  <a:srgbClr val="FFFF00"/>
                </a:solidFill>
              </a:rPr>
              <a:t>atmospheric chemistry </a:t>
            </a:r>
            <a:endParaRPr lang="en-US" sz="3400" dirty="0">
              <a:solidFill>
                <a:srgbClr val="FFFF00"/>
              </a:solidFill>
            </a:endParaRPr>
          </a:p>
        </p:txBody>
      </p:sp>
      <p:sp>
        <p:nvSpPr>
          <p:cNvPr id="3" name="Content Placeholder 2"/>
          <p:cNvSpPr>
            <a:spLocks noGrp="1"/>
          </p:cNvSpPr>
          <p:nvPr>
            <p:ph idx="1"/>
          </p:nvPr>
        </p:nvSpPr>
        <p:spPr>
          <a:xfrm>
            <a:off x="457200" y="1437395"/>
            <a:ext cx="8503356" cy="986334"/>
          </a:xfrm>
        </p:spPr>
        <p:txBody>
          <a:bodyPr>
            <a:normAutofit/>
          </a:bodyPr>
          <a:lstStyle/>
          <a:p>
            <a:pPr marL="0" indent="0">
              <a:buNone/>
            </a:pPr>
            <a:r>
              <a:rPr lang="en-US" sz="2600" dirty="0" smtClean="0"/>
              <a:t>Some giant planets have C/O ratios different from the stellar value of 0.54</a:t>
            </a:r>
            <a:endParaRPr lang="en-US" sz="2600" dirty="0"/>
          </a:p>
        </p:txBody>
      </p:sp>
      <p:pic>
        <p:nvPicPr>
          <p:cNvPr id="4" name="Picture 3"/>
          <p:cNvPicPr>
            <a:picLocks noChangeAspect="1"/>
          </p:cNvPicPr>
          <p:nvPr/>
        </p:nvPicPr>
        <p:blipFill>
          <a:blip r:embed="rId2"/>
          <a:stretch>
            <a:fillRect/>
          </a:stretch>
        </p:blipFill>
        <p:spPr>
          <a:xfrm>
            <a:off x="1467556" y="2310840"/>
            <a:ext cx="6096000" cy="4290993"/>
          </a:xfrm>
          <a:prstGeom prst="rect">
            <a:avLst/>
          </a:prstGeom>
        </p:spPr>
      </p:pic>
      <p:sp>
        <p:nvSpPr>
          <p:cNvPr id="5" name="TextBox 4"/>
          <p:cNvSpPr txBox="1"/>
          <p:nvPr/>
        </p:nvSpPr>
        <p:spPr>
          <a:xfrm>
            <a:off x="6136007" y="6308167"/>
            <a:ext cx="1596881" cy="307777"/>
          </a:xfrm>
          <a:prstGeom prst="rect">
            <a:avLst/>
          </a:prstGeom>
          <a:noFill/>
        </p:spPr>
        <p:txBody>
          <a:bodyPr wrap="square" rtlCol="0">
            <a:spAutoFit/>
          </a:bodyPr>
          <a:lstStyle/>
          <a:p>
            <a:r>
              <a:rPr lang="en-US" sz="1400" dirty="0" smtClean="0">
                <a:solidFill>
                  <a:srgbClr val="000000"/>
                </a:solidFill>
              </a:rPr>
              <a:t>Madhusudhan+11</a:t>
            </a:r>
            <a:endParaRPr lang="en-US" sz="1400" dirty="0">
              <a:solidFill>
                <a:srgbClr val="000000"/>
              </a:solidFill>
            </a:endParaRPr>
          </a:p>
        </p:txBody>
      </p:sp>
    </p:spTree>
    <p:extLst>
      <p:ext uri="{BB962C8B-B14F-4D97-AF65-F5344CB8AC3E}">
        <p14:creationId xmlns:p14="http://schemas.microsoft.com/office/powerpoint/2010/main" val="3184557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solidFill>
                  <a:srgbClr val="FFFF00"/>
                </a:solidFill>
              </a:rPr>
              <a:t>WHY?</a:t>
            </a:r>
            <a:endParaRPr lang="en-US" sz="4800" dirty="0">
              <a:solidFill>
                <a:srgbClr val="FFFF00"/>
              </a:solidFill>
            </a:endParaRPr>
          </a:p>
        </p:txBody>
      </p:sp>
      <p:sp>
        <p:nvSpPr>
          <p:cNvPr id="3" name="Content Placeholder 2"/>
          <p:cNvSpPr>
            <a:spLocks noGrp="1"/>
          </p:cNvSpPr>
          <p:nvPr>
            <p:ph idx="1"/>
          </p:nvPr>
        </p:nvSpPr>
        <p:spPr>
          <a:xfrm>
            <a:off x="457200" y="1840090"/>
            <a:ext cx="8404578" cy="2802466"/>
          </a:xfrm>
          <a:solidFill>
            <a:srgbClr val="FFFF00"/>
          </a:solidFill>
          <a:ln w="63500">
            <a:solidFill>
              <a:srgbClr val="3366FF"/>
            </a:solidFill>
          </a:ln>
        </p:spPr>
        <p:txBody>
          <a:bodyPr>
            <a:normAutofit/>
          </a:bodyPr>
          <a:lstStyle/>
          <a:p>
            <a:pPr marL="0" indent="0" algn="ctr">
              <a:buNone/>
            </a:pPr>
            <a:r>
              <a:rPr lang="en-US" dirty="0" smtClean="0">
                <a:solidFill>
                  <a:schemeClr val="bg1"/>
                </a:solidFill>
              </a:rPr>
              <a:t>Possible explanation: main carriers of C and O, i.e. H2O, CO2 and CO, have different condensation temperatures =&gt; </a:t>
            </a:r>
            <a:r>
              <a:rPr lang="en-US" dirty="0">
                <a:solidFill>
                  <a:schemeClr val="bg1"/>
                </a:solidFill>
              </a:rPr>
              <a:t>variations in the abundances of C and O </a:t>
            </a:r>
            <a:r>
              <a:rPr lang="en-US" dirty="0" smtClean="0">
                <a:solidFill>
                  <a:schemeClr val="bg1"/>
                </a:solidFill>
              </a:rPr>
              <a:t>in solids </a:t>
            </a:r>
            <a:r>
              <a:rPr lang="en-US" dirty="0">
                <a:solidFill>
                  <a:schemeClr val="bg1"/>
                </a:solidFill>
              </a:rPr>
              <a:t>and gas between the snow lines of </a:t>
            </a:r>
            <a:r>
              <a:rPr lang="en-US" dirty="0" smtClean="0">
                <a:solidFill>
                  <a:schemeClr val="bg1"/>
                </a:solidFill>
              </a:rPr>
              <a:t>these volatiles</a:t>
            </a:r>
            <a:endParaRPr lang="en-US" dirty="0">
              <a:solidFill>
                <a:schemeClr val="bg1"/>
              </a:solidFill>
            </a:endParaRPr>
          </a:p>
        </p:txBody>
      </p:sp>
    </p:spTree>
    <p:extLst>
      <p:ext uri="{BB962C8B-B14F-4D97-AF65-F5344CB8AC3E}">
        <p14:creationId xmlns:p14="http://schemas.microsoft.com/office/powerpoint/2010/main" val="597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10776" y="6229556"/>
            <a:ext cx="1495778" cy="307777"/>
          </a:xfrm>
          <a:prstGeom prst="rect">
            <a:avLst/>
          </a:prstGeom>
          <a:noFill/>
        </p:spPr>
        <p:txBody>
          <a:bodyPr wrap="square" rtlCol="0">
            <a:spAutoFit/>
          </a:bodyPr>
          <a:lstStyle/>
          <a:p>
            <a:r>
              <a:rPr lang="en-US" sz="1400" dirty="0" smtClean="0">
                <a:solidFill>
                  <a:schemeClr val="bg1"/>
                </a:solidFill>
              </a:rPr>
              <a:t>After Oberg+11</a:t>
            </a:r>
            <a:endParaRPr lang="en-US" sz="1400" dirty="0">
              <a:solidFill>
                <a:schemeClr val="bg1"/>
              </a:solidFill>
            </a:endParaRPr>
          </a:p>
        </p:txBody>
      </p:sp>
      <p:pic>
        <p:nvPicPr>
          <p:cNvPr id="7" name="Picture 6"/>
          <p:cNvPicPr>
            <a:picLocks noChangeAspect="1"/>
          </p:cNvPicPr>
          <p:nvPr/>
        </p:nvPicPr>
        <p:blipFill>
          <a:blip r:embed="rId2"/>
          <a:stretch>
            <a:fillRect/>
          </a:stretch>
        </p:blipFill>
        <p:spPr>
          <a:xfrm>
            <a:off x="254000" y="749300"/>
            <a:ext cx="8636000" cy="5346700"/>
          </a:xfrm>
          <a:prstGeom prst="rect">
            <a:avLst/>
          </a:prstGeom>
        </p:spPr>
      </p:pic>
      <p:sp>
        <p:nvSpPr>
          <p:cNvPr id="8" name="TextBox 7"/>
          <p:cNvSpPr txBox="1"/>
          <p:nvPr/>
        </p:nvSpPr>
        <p:spPr>
          <a:xfrm>
            <a:off x="8015109" y="5760001"/>
            <a:ext cx="931335" cy="307777"/>
          </a:xfrm>
          <a:prstGeom prst="rect">
            <a:avLst/>
          </a:prstGeom>
          <a:noFill/>
        </p:spPr>
        <p:txBody>
          <a:bodyPr wrap="square" rtlCol="0">
            <a:spAutoFit/>
          </a:bodyPr>
          <a:lstStyle/>
          <a:p>
            <a:r>
              <a:rPr lang="en-US" sz="1400" dirty="0" smtClean="0">
                <a:solidFill>
                  <a:schemeClr val="bg1"/>
                </a:solidFill>
              </a:rPr>
              <a:t>Oberg+11</a:t>
            </a:r>
            <a:endParaRPr lang="en-US" sz="1400" dirty="0">
              <a:solidFill>
                <a:schemeClr val="bg1"/>
              </a:solidFill>
            </a:endParaRPr>
          </a:p>
        </p:txBody>
      </p:sp>
    </p:spTree>
    <p:extLst>
      <p:ext uri="{BB962C8B-B14F-4D97-AF65-F5344CB8AC3E}">
        <p14:creationId xmlns:p14="http://schemas.microsoft.com/office/powerpoint/2010/main" val="3095540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fontScale="92500" lnSpcReduction="10000"/>
          </a:bodyPr>
          <a:lstStyle/>
          <a:p>
            <a:pPr marL="514350" indent="-514350">
              <a:buFont typeface="+mj-lt"/>
              <a:buAutoNum type="arabicPeriod"/>
            </a:pPr>
            <a:r>
              <a:rPr lang="en-US" dirty="0" smtClean="0"/>
              <a:t>The disk-planet connection</a:t>
            </a:r>
          </a:p>
          <a:p>
            <a:pPr marL="514350" indent="-514350">
              <a:buFont typeface="+mj-lt"/>
              <a:buAutoNum type="arabicPeriod"/>
            </a:pPr>
            <a:r>
              <a:rPr lang="en-US" dirty="0" smtClean="0"/>
              <a:t>Previous Research: Minimum Core Masses for Planet Formation</a:t>
            </a:r>
          </a:p>
          <a:p>
            <a:pPr marL="514350" indent="-514350">
              <a:buFont typeface="+mj-lt"/>
              <a:buAutoNum type="arabicPeriod"/>
            </a:pPr>
            <a:r>
              <a:rPr lang="en-US" dirty="0" err="1" smtClean="0"/>
              <a:t>Protoplanetary</a:t>
            </a:r>
            <a:r>
              <a:rPr lang="en-US" dirty="0" smtClean="0"/>
              <a:t> disk compositions</a:t>
            </a:r>
          </a:p>
          <a:p>
            <a:pPr marL="514350" indent="-514350">
              <a:buFont typeface="+mj-lt"/>
              <a:buAutoNum type="arabicPeriod"/>
            </a:pPr>
            <a:r>
              <a:rPr lang="en-US" dirty="0" smtClean="0"/>
              <a:t>Proposed Research</a:t>
            </a:r>
          </a:p>
          <a:p>
            <a:pPr marL="914400" lvl="1" indent="-514350"/>
            <a:r>
              <a:rPr lang="en-US" dirty="0" smtClean="0"/>
              <a:t>Radial drift of solids, snowline locations and C/O ratios</a:t>
            </a:r>
          </a:p>
          <a:p>
            <a:pPr marL="914400" lvl="1" indent="-514350"/>
            <a:r>
              <a:rPr lang="en-US" dirty="0" smtClean="0"/>
              <a:t>Chemical effects</a:t>
            </a:r>
          </a:p>
          <a:p>
            <a:pPr marL="0" indent="0">
              <a:buNone/>
            </a:pPr>
            <a:r>
              <a:rPr lang="en-US" dirty="0" smtClean="0"/>
              <a:t>4.  Preliminary Results</a:t>
            </a:r>
          </a:p>
          <a:p>
            <a:pPr marL="0" indent="0">
              <a:buNone/>
            </a:pPr>
            <a:r>
              <a:rPr lang="en-US" dirty="0" smtClean="0"/>
              <a:t>5.  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1763521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6088"/>
            <a:ext cx="8229600" cy="1143000"/>
          </a:xfrm>
        </p:spPr>
        <p:txBody>
          <a:bodyPr>
            <a:normAutofit/>
          </a:bodyPr>
          <a:lstStyle/>
          <a:p>
            <a:r>
              <a:rPr lang="en-US" sz="3400" dirty="0" smtClean="0"/>
              <a:t>Additional </a:t>
            </a:r>
            <a:r>
              <a:rPr lang="en-US" sz="3400" dirty="0" smtClean="0">
                <a:solidFill>
                  <a:srgbClr val="FFFF00"/>
                </a:solidFill>
              </a:rPr>
              <a:t>chemical</a:t>
            </a:r>
            <a:r>
              <a:rPr lang="en-US" sz="3400" dirty="0" smtClean="0"/>
              <a:t> and </a:t>
            </a:r>
            <a:r>
              <a:rPr lang="en-US" sz="3400" dirty="0" smtClean="0">
                <a:solidFill>
                  <a:srgbClr val="FFFF00"/>
                </a:solidFill>
              </a:rPr>
              <a:t>dynamical</a:t>
            </a:r>
            <a:r>
              <a:rPr lang="en-US" sz="3400" dirty="0" smtClean="0"/>
              <a:t> processes affect </a:t>
            </a:r>
            <a:r>
              <a:rPr lang="en-US" sz="3400" dirty="0" smtClean="0">
                <a:solidFill>
                  <a:srgbClr val="FFFF00"/>
                </a:solidFill>
              </a:rPr>
              <a:t>C/O ratios </a:t>
            </a:r>
            <a:r>
              <a:rPr lang="en-US" sz="3400" dirty="0" smtClean="0"/>
              <a:t>in disks and </a:t>
            </a:r>
            <a:r>
              <a:rPr lang="en-US" sz="3400" dirty="0" smtClean="0">
                <a:solidFill>
                  <a:srgbClr val="FFFF00"/>
                </a:solidFill>
              </a:rPr>
              <a:t>disk chemistry</a:t>
            </a:r>
            <a:endParaRPr lang="en-US" sz="3400" dirty="0">
              <a:solidFill>
                <a:srgbClr val="FFFF00"/>
              </a:solidFill>
            </a:endParaRPr>
          </a:p>
        </p:txBody>
      </p:sp>
      <p:sp>
        <p:nvSpPr>
          <p:cNvPr id="3" name="Content Placeholder 2"/>
          <p:cNvSpPr>
            <a:spLocks noGrp="1"/>
          </p:cNvSpPr>
          <p:nvPr>
            <p:ph idx="1"/>
          </p:nvPr>
        </p:nvSpPr>
        <p:spPr>
          <a:xfrm>
            <a:off x="457200" y="1876778"/>
            <a:ext cx="8229600" cy="4249385"/>
          </a:xfrm>
        </p:spPr>
        <p:txBody>
          <a:bodyPr>
            <a:normAutofit fontScale="85000" lnSpcReduction="20000"/>
          </a:bodyPr>
          <a:lstStyle/>
          <a:p>
            <a:r>
              <a:rPr lang="en-US" dirty="0"/>
              <a:t>The </a:t>
            </a:r>
            <a:r>
              <a:rPr lang="en-US" dirty="0">
                <a:solidFill>
                  <a:srgbClr val="FFFF00"/>
                </a:solidFill>
              </a:rPr>
              <a:t>chemical composition </a:t>
            </a:r>
            <a:r>
              <a:rPr lang="en-US" dirty="0"/>
              <a:t>and </a:t>
            </a:r>
            <a:r>
              <a:rPr lang="en-US" dirty="0">
                <a:solidFill>
                  <a:srgbClr val="FFFF00"/>
                </a:solidFill>
              </a:rPr>
              <a:t>distribution</a:t>
            </a:r>
            <a:r>
              <a:rPr lang="en-US" dirty="0"/>
              <a:t> of the </a:t>
            </a:r>
            <a:r>
              <a:rPr lang="en-US" dirty="0">
                <a:solidFill>
                  <a:srgbClr val="FFFF00"/>
                </a:solidFill>
              </a:rPr>
              <a:t>main C and O</a:t>
            </a:r>
            <a:r>
              <a:rPr lang="en-US" dirty="0"/>
              <a:t> carriers evolves with </a:t>
            </a:r>
            <a:r>
              <a:rPr lang="en-US" dirty="0" smtClean="0"/>
              <a:t>time (e.g., Vissser+09)</a:t>
            </a:r>
          </a:p>
          <a:p>
            <a:endParaRPr lang="en-US" dirty="0"/>
          </a:p>
          <a:p>
            <a:r>
              <a:rPr lang="en-US" dirty="0" smtClean="0">
                <a:solidFill>
                  <a:srgbClr val="FFFF00"/>
                </a:solidFill>
              </a:rPr>
              <a:t>Locations</a:t>
            </a:r>
            <a:r>
              <a:rPr lang="en-US" dirty="0" smtClean="0"/>
              <a:t> and </a:t>
            </a:r>
            <a:r>
              <a:rPr lang="en-US" dirty="0" smtClean="0">
                <a:solidFill>
                  <a:srgbClr val="FFFF00"/>
                </a:solidFill>
              </a:rPr>
              <a:t>shapes</a:t>
            </a:r>
            <a:r>
              <a:rPr lang="en-US" dirty="0" smtClean="0"/>
              <a:t> of snowlines evolve with time (e.g., </a:t>
            </a:r>
            <a:r>
              <a:rPr lang="en-US" dirty="0" err="1" smtClean="0"/>
              <a:t>Garaud</a:t>
            </a:r>
            <a:r>
              <a:rPr lang="en-US" dirty="0" smtClean="0"/>
              <a:t> &amp; Lin 2007)</a:t>
            </a:r>
          </a:p>
          <a:p>
            <a:endParaRPr lang="en-US" dirty="0"/>
          </a:p>
          <a:p>
            <a:r>
              <a:rPr lang="en-US" dirty="0"/>
              <a:t>S</a:t>
            </a:r>
            <a:r>
              <a:rPr lang="en-US" dirty="0" smtClean="0"/>
              <a:t>olids </a:t>
            </a:r>
            <a:r>
              <a:rPr lang="en-US" dirty="0"/>
              <a:t>are </a:t>
            </a:r>
            <a:r>
              <a:rPr lang="en-US" dirty="0">
                <a:solidFill>
                  <a:srgbClr val="FFFF00"/>
                </a:solidFill>
              </a:rPr>
              <a:t>redistributed</a:t>
            </a:r>
            <a:r>
              <a:rPr lang="en-US" dirty="0"/>
              <a:t> throughout the </a:t>
            </a:r>
            <a:r>
              <a:rPr lang="en-US" dirty="0" err="1"/>
              <a:t>protoplanetary</a:t>
            </a:r>
            <a:r>
              <a:rPr lang="en-US" dirty="0"/>
              <a:t> disk due to </a:t>
            </a:r>
            <a:r>
              <a:rPr lang="en-US" dirty="0" smtClean="0">
                <a:solidFill>
                  <a:srgbClr val="FFFF00"/>
                </a:solidFill>
              </a:rPr>
              <a:t>radial drift </a:t>
            </a:r>
            <a:r>
              <a:rPr lang="en-US" dirty="0" smtClean="0"/>
              <a:t>(Chiang &amp; </a:t>
            </a:r>
            <a:r>
              <a:rPr lang="en-US" dirty="0" err="1" smtClean="0"/>
              <a:t>Youdin</a:t>
            </a:r>
            <a:r>
              <a:rPr lang="en-US" dirty="0" smtClean="0"/>
              <a:t> 2010)</a:t>
            </a:r>
          </a:p>
          <a:p>
            <a:endParaRPr lang="en-US" dirty="0"/>
          </a:p>
          <a:p>
            <a:r>
              <a:rPr lang="en-US" dirty="0" smtClean="0"/>
              <a:t>Sun-like stars </a:t>
            </a:r>
            <a:r>
              <a:rPr lang="en-US" dirty="0" smtClean="0">
                <a:solidFill>
                  <a:srgbClr val="FFFF00"/>
                </a:solidFill>
              </a:rPr>
              <a:t>actively accrete gas </a:t>
            </a:r>
            <a:r>
              <a:rPr lang="en-US" dirty="0" smtClean="0"/>
              <a:t>from the disk (e.g., Hartmann+06)</a:t>
            </a:r>
          </a:p>
          <a:p>
            <a:endParaRPr lang="en-US" dirty="0" smtClean="0"/>
          </a:p>
          <a:p>
            <a:endParaRPr lang="en-US" dirty="0"/>
          </a:p>
          <a:p>
            <a:endParaRPr lang="en-US" dirty="0"/>
          </a:p>
        </p:txBody>
      </p:sp>
    </p:spTree>
    <p:extLst>
      <p:ext uri="{BB962C8B-B14F-4D97-AF65-F5344CB8AC3E}">
        <p14:creationId xmlns:p14="http://schemas.microsoft.com/office/powerpoint/2010/main" val="467861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solidFill>
                  <a:srgbClr val="FFFF00"/>
                </a:solidFill>
              </a:rPr>
              <a:t>GOAL</a:t>
            </a:r>
            <a:endParaRPr lang="en-US" sz="6000" dirty="0">
              <a:solidFill>
                <a:srgbClr val="FFFF00"/>
              </a:solidFill>
            </a:endParaRPr>
          </a:p>
        </p:txBody>
      </p:sp>
      <p:sp>
        <p:nvSpPr>
          <p:cNvPr id="3" name="Content Placeholder 2"/>
          <p:cNvSpPr>
            <a:spLocks noGrp="1"/>
          </p:cNvSpPr>
          <p:nvPr>
            <p:ph idx="1"/>
          </p:nvPr>
        </p:nvSpPr>
        <p:spPr>
          <a:xfrm>
            <a:off x="753534" y="2277534"/>
            <a:ext cx="7487356" cy="2633133"/>
          </a:xfrm>
          <a:solidFill>
            <a:srgbClr val="FFFF00"/>
          </a:solidFill>
          <a:ln w="63500">
            <a:solidFill>
              <a:srgbClr val="0000FF"/>
            </a:solidFill>
          </a:ln>
        </p:spPr>
        <p:txBody>
          <a:bodyPr>
            <a:noAutofit/>
          </a:bodyPr>
          <a:lstStyle/>
          <a:p>
            <a:pPr marL="0" indent="0" algn="ctr">
              <a:buNone/>
            </a:pPr>
            <a:r>
              <a:rPr lang="en-US" sz="3600" dirty="0" smtClean="0">
                <a:solidFill>
                  <a:schemeClr val="bg1"/>
                </a:solidFill>
              </a:rPr>
              <a:t>Explore and understand each of these processes, and their relative importance in shaping disk compositions throughout time</a:t>
            </a:r>
            <a:endParaRPr lang="en-US" sz="3600" dirty="0">
              <a:solidFill>
                <a:schemeClr val="bg1"/>
              </a:solidFill>
            </a:endParaRPr>
          </a:p>
        </p:txBody>
      </p:sp>
    </p:spTree>
    <p:extLst>
      <p:ext uri="{BB962C8B-B14F-4D97-AF65-F5344CB8AC3E}">
        <p14:creationId xmlns:p14="http://schemas.microsoft.com/office/powerpoint/2010/main" val="3911057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fontScale="92500" lnSpcReduction="10000"/>
          </a:bodyPr>
          <a:lstStyle/>
          <a:p>
            <a:pPr marL="514350" indent="-514350">
              <a:buFont typeface="+mj-lt"/>
              <a:buAutoNum type="arabicPeriod"/>
            </a:pPr>
            <a:r>
              <a:rPr lang="en-US" dirty="0" smtClean="0"/>
              <a:t>The disk-planet connection</a:t>
            </a:r>
          </a:p>
          <a:p>
            <a:pPr marL="514350" indent="-514350">
              <a:buFont typeface="+mj-lt"/>
              <a:buAutoNum type="arabicPeriod"/>
            </a:pPr>
            <a:r>
              <a:rPr lang="en-US" dirty="0" smtClean="0"/>
              <a:t>Previous Research: Minimum Core Masses for Planet Formation</a:t>
            </a:r>
          </a:p>
          <a:p>
            <a:pPr marL="514350" indent="-514350">
              <a:buFont typeface="+mj-lt"/>
              <a:buAutoNum type="arabicPeriod"/>
            </a:pPr>
            <a:r>
              <a:rPr lang="en-US" dirty="0" err="1" smtClean="0"/>
              <a:t>Protoplanetary</a:t>
            </a:r>
            <a:r>
              <a:rPr lang="en-US" dirty="0" smtClean="0"/>
              <a:t> disk compositions</a:t>
            </a:r>
          </a:p>
          <a:p>
            <a:pPr marL="514350" indent="-514350">
              <a:buFont typeface="+mj-lt"/>
              <a:buAutoNum type="arabicPeriod"/>
            </a:pPr>
            <a:r>
              <a:rPr lang="en-US" dirty="0" smtClean="0">
                <a:solidFill>
                  <a:srgbClr val="FFFF00"/>
                </a:solidFill>
              </a:rPr>
              <a:t>Proposed Research</a:t>
            </a:r>
          </a:p>
          <a:p>
            <a:pPr marL="914400" lvl="1" indent="-514350"/>
            <a:r>
              <a:rPr lang="en-US" dirty="0" smtClean="0"/>
              <a:t>Radial drift of solids, snowline locations and C/O ratios</a:t>
            </a:r>
          </a:p>
          <a:p>
            <a:pPr marL="914400" lvl="1" indent="-514350"/>
            <a:r>
              <a:rPr lang="en-US" dirty="0" smtClean="0"/>
              <a:t>Chemical effects</a:t>
            </a:r>
          </a:p>
          <a:p>
            <a:pPr marL="0" indent="0">
              <a:buNone/>
            </a:pPr>
            <a:r>
              <a:rPr lang="en-US" dirty="0" smtClean="0"/>
              <a:t>4.  Preliminary Results</a:t>
            </a:r>
          </a:p>
          <a:p>
            <a:pPr marL="0" indent="0">
              <a:buNone/>
            </a:pPr>
            <a:r>
              <a:rPr lang="en-US" dirty="0" smtClean="0"/>
              <a:t>5.  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177967135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fontScale="92500" lnSpcReduction="10000"/>
          </a:bodyPr>
          <a:lstStyle/>
          <a:p>
            <a:pPr marL="514350" indent="-514350">
              <a:buFont typeface="+mj-lt"/>
              <a:buAutoNum type="arabicPeriod"/>
            </a:pPr>
            <a:r>
              <a:rPr lang="en-US" dirty="0" smtClean="0"/>
              <a:t>The disk-planet connection</a:t>
            </a:r>
          </a:p>
          <a:p>
            <a:pPr marL="514350" indent="-514350">
              <a:buFont typeface="+mj-lt"/>
              <a:buAutoNum type="arabicPeriod"/>
            </a:pPr>
            <a:r>
              <a:rPr lang="en-US" dirty="0" smtClean="0"/>
              <a:t>Previous Research: Minimum Core Masses for Planet Formation</a:t>
            </a:r>
          </a:p>
          <a:p>
            <a:pPr marL="514350" indent="-514350">
              <a:buFont typeface="+mj-lt"/>
              <a:buAutoNum type="arabicPeriod"/>
            </a:pPr>
            <a:r>
              <a:rPr lang="en-US" dirty="0" err="1" smtClean="0"/>
              <a:t>Protoplanetary</a:t>
            </a:r>
            <a:r>
              <a:rPr lang="en-US" dirty="0" smtClean="0"/>
              <a:t> disk compositions</a:t>
            </a:r>
          </a:p>
          <a:p>
            <a:pPr marL="514350" indent="-514350">
              <a:buFont typeface="+mj-lt"/>
              <a:buAutoNum type="arabicPeriod"/>
            </a:pPr>
            <a:r>
              <a:rPr lang="en-US" dirty="0" smtClean="0">
                <a:solidFill>
                  <a:srgbClr val="FFFF00"/>
                </a:solidFill>
              </a:rPr>
              <a:t>Proposed Research</a:t>
            </a:r>
          </a:p>
          <a:p>
            <a:pPr marL="914400" lvl="1" indent="-514350"/>
            <a:r>
              <a:rPr lang="en-US" dirty="0" smtClean="0">
                <a:solidFill>
                  <a:srgbClr val="FFFF00"/>
                </a:solidFill>
              </a:rPr>
              <a:t>Radial drift of solids, snowline locations and C/O ratios</a:t>
            </a:r>
          </a:p>
          <a:p>
            <a:pPr marL="914400" lvl="1" indent="-514350"/>
            <a:r>
              <a:rPr lang="en-US" dirty="0" smtClean="0"/>
              <a:t>Chemical effects</a:t>
            </a:r>
          </a:p>
          <a:p>
            <a:pPr marL="0" indent="0">
              <a:buNone/>
            </a:pPr>
            <a:r>
              <a:rPr lang="en-US" dirty="0" smtClean="0"/>
              <a:t>4.  Preliminary Results</a:t>
            </a:r>
          </a:p>
          <a:p>
            <a:pPr marL="0" indent="0">
              <a:buNone/>
            </a:pPr>
            <a:r>
              <a:rPr lang="en-US" dirty="0" smtClean="0"/>
              <a:t>5.  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417400623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smtClean="0"/>
              <a:t>Observations show that </a:t>
            </a:r>
            <a:r>
              <a:rPr lang="en-US" sz="3400" dirty="0" smtClean="0">
                <a:solidFill>
                  <a:srgbClr val="FFFF00"/>
                </a:solidFill>
              </a:rPr>
              <a:t>C/O ratios </a:t>
            </a:r>
            <a:r>
              <a:rPr lang="en-US" sz="3400" dirty="0" smtClean="0"/>
              <a:t>in giant planet atmospheres are </a:t>
            </a:r>
            <a:r>
              <a:rPr lang="en-US" sz="3400" dirty="0" smtClean="0">
                <a:solidFill>
                  <a:srgbClr val="FFFF00"/>
                </a:solidFill>
              </a:rPr>
              <a:t>different from stellar</a:t>
            </a:r>
            <a:endParaRPr lang="en-US" sz="3400" dirty="0">
              <a:solidFill>
                <a:srgbClr val="FFFF00"/>
              </a:solidFill>
            </a:endParaRPr>
          </a:p>
        </p:txBody>
      </p:sp>
      <p:pic>
        <p:nvPicPr>
          <p:cNvPr id="4" name="Picture 3" descr="C_O_ratio_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9" y="1543932"/>
            <a:ext cx="6702778" cy="5027084"/>
          </a:xfrm>
          <a:prstGeom prst="rect">
            <a:avLst/>
          </a:prstGeom>
        </p:spPr>
      </p:pic>
      <p:sp>
        <p:nvSpPr>
          <p:cNvPr id="5" name="TextBox 4"/>
          <p:cNvSpPr txBox="1"/>
          <p:nvPr/>
        </p:nvSpPr>
        <p:spPr>
          <a:xfrm>
            <a:off x="6462887" y="6191000"/>
            <a:ext cx="1495778" cy="307777"/>
          </a:xfrm>
          <a:prstGeom prst="rect">
            <a:avLst/>
          </a:prstGeom>
          <a:noFill/>
        </p:spPr>
        <p:txBody>
          <a:bodyPr wrap="square" rtlCol="0">
            <a:spAutoFit/>
          </a:bodyPr>
          <a:lstStyle/>
          <a:p>
            <a:r>
              <a:rPr lang="en-US" sz="1400" dirty="0" smtClean="0">
                <a:solidFill>
                  <a:schemeClr val="bg1"/>
                </a:solidFill>
              </a:rPr>
              <a:t>After Oberg+11</a:t>
            </a:r>
            <a:endParaRPr lang="en-US" sz="1400" dirty="0">
              <a:solidFill>
                <a:schemeClr val="bg1"/>
              </a:solidFill>
            </a:endParaRPr>
          </a:p>
        </p:txBody>
      </p:sp>
    </p:spTree>
    <p:extLst>
      <p:ext uri="{BB962C8B-B14F-4D97-AF65-F5344CB8AC3E}">
        <p14:creationId xmlns:p14="http://schemas.microsoft.com/office/powerpoint/2010/main" val="2064918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Radial drift of solids</a:t>
            </a:r>
            <a:endParaRPr lang="en-US" dirty="0"/>
          </a:p>
        </p:txBody>
      </p:sp>
      <p:sp>
        <p:nvSpPr>
          <p:cNvPr id="3" name="Content Placeholder 2"/>
          <p:cNvSpPr>
            <a:spLocks noGrp="1"/>
          </p:cNvSpPr>
          <p:nvPr>
            <p:ph idx="1"/>
          </p:nvPr>
        </p:nvSpPr>
        <p:spPr>
          <a:xfrm>
            <a:off x="457199" y="1600200"/>
            <a:ext cx="8446911" cy="4525963"/>
          </a:xfrm>
        </p:spPr>
        <p:txBody>
          <a:bodyPr>
            <a:normAutofit fontScale="92500" lnSpcReduction="20000"/>
          </a:bodyPr>
          <a:lstStyle/>
          <a:p>
            <a:r>
              <a:rPr lang="en-US" dirty="0" smtClean="0"/>
              <a:t>Gas moves at </a:t>
            </a:r>
            <a:r>
              <a:rPr lang="en-US" dirty="0" smtClean="0">
                <a:solidFill>
                  <a:srgbClr val="FFFF00"/>
                </a:solidFill>
              </a:rPr>
              <a:t>sub-</a:t>
            </a:r>
            <a:r>
              <a:rPr lang="en-US" dirty="0" err="1" smtClean="0">
                <a:solidFill>
                  <a:srgbClr val="FFFF00"/>
                </a:solidFill>
              </a:rPr>
              <a:t>Keplerian</a:t>
            </a:r>
            <a:r>
              <a:rPr lang="en-US" dirty="0" smtClean="0">
                <a:solidFill>
                  <a:srgbClr val="FFFF00"/>
                </a:solidFill>
              </a:rPr>
              <a:t> velocity</a:t>
            </a:r>
            <a:r>
              <a:rPr lang="en-US" dirty="0" smtClean="0"/>
              <a:t>:</a:t>
            </a:r>
          </a:p>
          <a:p>
            <a:pPr marL="0" indent="0">
              <a:buNone/>
            </a:pPr>
            <a:r>
              <a:rPr lang="en-US" dirty="0" smtClean="0"/>
              <a:t>	</a:t>
            </a:r>
            <a:r>
              <a:rPr lang="en-US" dirty="0" err="1" smtClean="0"/>
              <a:t>v</a:t>
            </a:r>
            <a:r>
              <a:rPr lang="en-US" baseline="-25000" dirty="0" err="1" smtClean="0"/>
              <a:t>gas</a:t>
            </a:r>
            <a:r>
              <a:rPr lang="en-US" dirty="0" smtClean="0"/>
              <a:t> ~ </a:t>
            </a:r>
            <a:r>
              <a:rPr lang="en-US" dirty="0" err="1" smtClean="0"/>
              <a:t>v</a:t>
            </a:r>
            <a:r>
              <a:rPr lang="en-US" baseline="-25000" dirty="0" err="1" smtClean="0"/>
              <a:t>K</a:t>
            </a:r>
            <a:r>
              <a:rPr lang="en-US" dirty="0" smtClean="0"/>
              <a:t> (1-c</a:t>
            </a:r>
            <a:r>
              <a:rPr lang="en-US" baseline="-25000" dirty="0" smtClean="0"/>
              <a:t>s</a:t>
            </a:r>
            <a:r>
              <a:rPr lang="en-US" baseline="30000" dirty="0" smtClean="0"/>
              <a:t>2</a:t>
            </a:r>
            <a:r>
              <a:rPr lang="en-US" dirty="0" smtClean="0"/>
              <a:t> / v</a:t>
            </a:r>
            <a:r>
              <a:rPr lang="en-US" baseline="-25000" dirty="0" smtClean="0"/>
              <a:t>k</a:t>
            </a:r>
            <a:r>
              <a:rPr lang="en-US" baseline="30000" dirty="0" smtClean="0"/>
              <a:t>2</a:t>
            </a:r>
            <a:r>
              <a:rPr lang="en-US" dirty="0" smtClean="0"/>
              <a:t>)</a:t>
            </a:r>
          </a:p>
          <a:p>
            <a:pPr marL="0" indent="0">
              <a:buNone/>
            </a:pPr>
            <a:endParaRPr lang="en-US" dirty="0" smtClean="0"/>
          </a:p>
          <a:p>
            <a:r>
              <a:rPr lang="en-US" dirty="0" smtClean="0">
                <a:solidFill>
                  <a:srgbClr val="FFFF00"/>
                </a:solidFill>
              </a:rPr>
              <a:t>Small particles </a:t>
            </a:r>
            <a:r>
              <a:rPr lang="en-US" dirty="0" smtClean="0"/>
              <a:t>(~micron size) move with the gas</a:t>
            </a:r>
          </a:p>
          <a:p>
            <a:endParaRPr lang="en-US" dirty="0" smtClean="0"/>
          </a:p>
          <a:p>
            <a:r>
              <a:rPr lang="en-US" dirty="0" smtClean="0">
                <a:solidFill>
                  <a:srgbClr val="FFFF00"/>
                </a:solidFill>
              </a:rPr>
              <a:t>Large particles </a:t>
            </a:r>
            <a:r>
              <a:rPr lang="en-US" dirty="0" smtClean="0"/>
              <a:t>(~km size) are unaffected by gas drag</a:t>
            </a:r>
          </a:p>
          <a:p>
            <a:endParaRPr lang="en-US" dirty="0" smtClean="0"/>
          </a:p>
          <a:p>
            <a:r>
              <a:rPr lang="en-US" dirty="0" smtClean="0">
                <a:solidFill>
                  <a:srgbClr val="FFFF00"/>
                </a:solidFill>
              </a:rPr>
              <a:t>“Intermediate sized” particles </a:t>
            </a:r>
            <a:r>
              <a:rPr lang="en-US" dirty="0" smtClean="0"/>
              <a:t>(~cm-m size) experience a headwind and </a:t>
            </a:r>
            <a:r>
              <a:rPr lang="en-US" dirty="0" smtClean="0">
                <a:solidFill>
                  <a:srgbClr val="FFFF00"/>
                </a:solidFill>
              </a:rPr>
              <a:t>drift towards the star</a:t>
            </a:r>
          </a:p>
          <a:p>
            <a:pPr marL="457200" lvl="1" indent="0">
              <a:buNone/>
            </a:pPr>
            <a:endParaRPr lang="en-US" dirty="0" smtClean="0"/>
          </a:p>
        </p:txBody>
      </p:sp>
    </p:spTree>
    <p:extLst>
      <p:ext uri="{BB962C8B-B14F-4D97-AF65-F5344CB8AC3E}">
        <p14:creationId xmlns:p14="http://schemas.microsoft.com/office/powerpoint/2010/main" val="195609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00"/>
                </a:solidFill>
              </a:rPr>
              <a:t>Gas disk accretes </a:t>
            </a:r>
            <a:r>
              <a:rPr lang="en-US" dirty="0" smtClean="0"/>
              <a:t>onto the central star</a:t>
            </a:r>
            <a:endParaRPr lang="en-US" dirty="0"/>
          </a:p>
        </p:txBody>
      </p:sp>
      <p:sp>
        <p:nvSpPr>
          <p:cNvPr id="3" name="Content Placeholder 2"/>
          <p:cNvSpPr>
            <a:spLocks noGrp="1"/>
          </p:cNvSpPr>
          <p:nvPr>
            <p:ph idx="1"/>
          </p:nvPr>
        </p:nvSpPr>
        <p:spPr/>
        <p:txBody>
          <a:bodyPr/>
          <a:lstStyle/>
          <a:p>
            <a:r>
              <a:rPr lang="en-US" dirty="0" smtClean="0"/>
              <a:t>alpha-disk prescription: </a:t>
            </a:r>
            <a:r>
              <a:rPr lang="en-US" dirty="0" err="1" smtClean="0"/>
              <a:t>ν</a:t>
            </a:r>
            <a:r>
              <a:rPr lang="en-US" dirty="0" smtClean="0"/>
              <a:t> = α </a:t>
            </a:r>
            <a:r>
              <a:rPr lang="en-US" dirty="0" err="1" smtClean="0"/>
              <a:t>c</a:t>
            </a:r>
            <a:r>
              <a:rPr lang="en-US" baseline="-25000" dirty="0" err="1" smtClean="0"/>
              <a:t>s</a:t>
            </a:r>
            <a:r>
              <a:rPr lang="en-US" dirty="0" smtClean="0"/>
              <a:t> H</a:t>
            </a:r>
            <a:endParaRPr lang="en-US" dirty="0"/>
          </a:p>
        </p:txBody>
      </p:sp>
      <p:pic>
        <p:nvPicPr>
          <p:cNvPr id="4" name="Picture 3"/>
          <p:cNvPicPr>
            <a:picLocks noChangeAspect="1"/>
          </p:cNvPicPr>
          <p:nvPr/>
        </p:nvPicPr>
        <p:blipFill>
          <a:blip r:embed="rId2"/>
          <a:stretch>
            <a:fillRect/>
          </a:stretch>
        </p:blipFill>
        <p:spPr>
          <a:xfrm>
            <a:off x="1199445" y="2251284"/>
            <a:ext cx="6886222" cy="4232441"/>
          </a:xfrm>
          <a:prstGeom prst="rect">
            <a:avLst/>
          </a:prstGeom>
        </p:spPr>
      </p:pic>
      <p:sp>
        <p:nvSpPr>
          <p:cNvPr id="5" name="TextBox 4"/>
          <p:cNvSpPr txBox="1"/>
          <p:nvPr/>
        </p:nvSpPr>
        <p:spPr>
          <a:xfrm>
            <a:off x="6731000" y="6136496"/>
            <a:ext cx="1495778" cy="307777"/>
          </a:xfrm>
          <a:prstGeom prst="rect">
            <a:avLst/>
          </a:prstGeom>
          <a:noFill/>
        </p:spPr>
        <p:txBody>
          <a:bodyPr wrap="square" rtlCol="0">
            <a:spAutoFit/>
          </a:bodyPr>
          <a:lstStyle/>
          <a:p>
            <a:r>
              <a:rPr lang="en-US" sz="1400" dirty="0" err="1" smtClean="0">
                <a:solidFill>
                  <a:schemeClr val="bg1"/>
                </a:solidFill>
              </a:rPr>
              <a:t>Armitage</a:t>
            </a:r>
            <a:r>
              <a:rPr lang="en-US" sz="1400" dirty="0" smtClean="0">
                <a:solidFill>
                  <a:schemeClr val="bg1"/>
                </a:solidFill>
              </a:rPr>
              <a:t> 2009</a:t>
            </a:r>
            <a:endParaRPr lang="en-US" sz="1400" dirty="0">
              <a:solidFill>
                <a:schemeClr val="bg1"/>
              </a:solidFill>
            </a:endParaRPr>
          </a:p>
        </p:txBody>
      </p:sp>
    </p:spTree>
    <p:extLst>
      <p:ext uri="{BB962C8B-B14F-4D97-AF65-F5344CB8AC3E}">
        <p14:creationId xmlns:p14="http://schemas.microsoft.com/office/powerpoint/2010/main" val="2033046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6889"/>
            <a:ext cx="8475133" cy="2215444"/>
          </a:xfrm>
          <a:solidFill>
            <a:srgbClr val="FFFF00"/>
          </a:solidFill>
          <a:ln w="63500">
            <a:solidFill>
              <a:srgbClr val="0000FF"/>
            </a:solidFill>
          </a:ln>
        </p:spPr>
        <p:txBody>
          <a:bodyPr>
            <a:noAutofit/>
          </a:bodyPr>
          <a:lstStyle/>
          <a:p>
            <a:r>
              <a:rPr lang="en-US" sz="3600" dirty="0" smtClean="0">
                <a:solidFill>
                  <a:schemeClr val="bg1"/>
                </a:solidFill>
              </a:rPr>
              <a:t>Understand how radial drift and gas accretion affect snowline locations, and thus the C/O ratio in gas and dust throughout the disk</a:t>
            </a:r>
            <a:endParaRPr lang="en-US" sz="3600" dirty="0">
              <a:solidFill>
                <a:schemeClr val="bg1"/>
              </a:solidFill>
            </a:endParaRPr>
          </a:p>
        </p:txBody>
      </p:sp>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smtClean="0">
                <a:solidFill>
                  <a:srgbClr val="FFFF00"/>
                </a:solidFill>
              </a:rPr>
              <a:t>GOAL</a:t>
            </a:r>
            <a:endParaRPr lang="en-US" sz="6000" dirty="0">
              <a:solidFill>
                <a:srgbClr val="FFFF00"/>
              </a:solidFill>
            </a:endParaRPr>
          </a:p>
        </p:txBody>
      </p:sp>
      <p:sp>
        <p:nvSpPr>
          <p:cNvPr id="5" name="Title 1"/>
          <p:cNvSpPr txBox="1">
            <a:spLocks/>
          </p:cNvSpPr>
          <p:nvPr/>
        </p:nvSpPr>
        <p:spPr>
          <a:xfrm>
            <a:off x="457200" y="4442178"/>
            <a:ext cx="8475133" cy="2102556"/>
          </a:xfrm>
          <a:prstGeom prst="rect">
            <a:avLst/>
          </a:prstGeom>
          <a:solidFill>
            <a:srgbClr val="FFFF00"/>
          </a:solidFill>
          <a:ln w="63500">
            <a:solidFill>
              <a:srgbClr val="0000FF"/>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Add Nitrogen in the chemical and dynamical framework and explore its effects and the N/O ratio</a:t>
            </a:r>
            <a:endParaRPr lang="en-US" sz="3600" dirty="0">
              <a:solidFill>
                <a:schemeClr val="bg1"/>
              </a:solidFill>
            </a:endParaRPr>
          </a:p>
        </p:txBody>
      </p:sp>
    </p:spTree>
    <p:extLst>
      <p:ext uri="{BB962C8B-B14F-4D97-AF65-F5344CB8AC3E}">
        <p14:creationId xmlns:p14="http://schemas.microsoft.com/office/powerpoint/2010/main" val="140548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Nitrogen Abundance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solidFill>
                  <a:srgbClr val="FFFF00"/>
                </a:solidFill>
              </a:rPr>
              <a:t>Nitrogen</a:t>
            </a:r>
            <a:r>
              <a:rPr lang="en-US" dirty="0" smtClean="0"/>
              <a:t> is </a:t>
            </a:r>
            <a:r>
              <a:rPr lang="en-US" dirty="0" smtClean="0">
                <a:solidFill>
                  <a:srgbClr val="FFFF00"/>
                </a:solidFill>
              </a:rPr>
              <a:t>abundant</a:t>
            </a:r>
            <a:r>
              <a:rPr lang="en-US" dirty="0" smtClean="0"/>
              <a:t> in the Solar System and in disks, but its </a:t>
            </a:r>
            <a:r>
              <a:rPr lang="en-US" dirty="0" smtClean="0">
                <a:solidFill>
                  <a:srgbClr val="FFFF00"/>
                </a:solidFill>
              </a:rPr>
              <a:t>dominant form is largely unknown</a:t>
            </a:r>
          </a:p>
          <a:p>
            <a:endParaRPr lang="en-US" dirty="0" smtClean="0">
              <a:solidFill>
                <a:srgbClr val="FFFF00"/>
              </a:solidFill>
            </a:endParaRPr>
          </a:p>
          <a:p>
            <a:r>
              <a:rPr lang="en-US" dirty="0" smtClean="0"/>
              <a:t>Primarily found as </a:t>
            </a:r>
            <a:r>
              <a:rPr lang="en-US" dirty="0" smtClean="0">
                <a:solidFill>
                  <a:srgbClr val="FFFF00"/>
                </a:solidFill>
              </a:rPr>
              <a:t>N</a:t>
            </a:r>
            <a:r>
              <a:rPr lang="en-US" baseline="-25000" dirty="0" smtClean="0">
                <a:solidFill>
                  <a:srgbClr val="FFFF00"/>
                </a:solidFill>
              </a:rPr>
              <a:t>2</a:t>
            </a:r>
            <a:r>
              <a:rPr lang="en-US" dirty="0" smtClean="0"/>
              <a:t>, but </a:t>
            </a:r>
            <a:r>
              <a:rPr lang="en-US" dirty="0" smtClean="0">
                <a:solidFill>
                  <a:srgbClr val="FFFF00"/>
                </a:solidFill>
              </a:rPr>
              <a:t>~10% </a:t>
            </a:r>
            <a:r>
              <a:rPr lang="en-US" dirty="0" smtClean="0"/>
              <a:t>of </a:t>
            </a:r>
            <a:r>
              <a:rPr lang="en-US" dirty="0" smtClean="0">
                <a:solidFill>
                  <a:srgbClr val="FFFF00"/>
                </a:solidFill>
              </a:rPr>
              <a:t>nitrogen abundance</a:t>
            </a:r>
            <a:r>
              <a:rPr lang="en-US" dirty="0" smtClean="0"/>
              <a:t> may be carried by </a:t>
            </a:r>
            <a:r>
              <a:rPr lang="en-US" dirty="0" smtClean="0">
                <a:solidFill>
                  <a:srgbClr val="FFFF00"/>
                </a:solidFill>
              </a:rPr>
              <a:t>NH</a:t>
            </a:r>
            <a:r>
              <a:rPr lang="en-US" baseline="-25000" dirty="0" smtClean="0">
                <a:solidFill>
                  <a:srgbClr val="FFFF00"/>
                </a:solidFill>
              </a:rPr>
              <a:t>3</a:t>
            </a:r>
            <a:r>
              <a:rPr lang="en-US" baseline="-25000" dirty="0" smtClean="0"/>
              <a:t> </a:t>
            </a:r>
            <a:r>
              <a:rPr lang="en-US" dirty="0" smtClean="0"/>
              <a:t>(e.g., </a:t>
            </a:r>
            <a:r>
              <a:rPr lang="en-US" dirty="0" err="1" smtClean="0"/>
              <a:t>Lahuis</a:t>
            </a:r>
            <a:r>
              <a:rPr lang="en-US" dirty="0" smtClean="0"/>
              <a:t> </a:t>
            </a:r>
            <a:r>
              <a:rPr lang="en-US" dirty="0"/>
              <a:t>&amp; van </a:t>
            </a:r>
            <a:r>
              <a:rPr lang="en-US" dirty="0" err="1" smtClean="0"/>
              <a:t>Dishoeck</a:t>
            </a:r>
            <a:r>
              <a:rPr lang="en-US" dirty="0"/>
              <a:t> </a:t>
            </a:r>
            <a:r>
              <a:rPr lang="en-US" dirty="0" smtClean="0"/>
              <a:t>2000)</a:t>
            </a:r>
          </a:p>
          <a:p>
            <a:endParaRPr lang="en-US" dirty="0" smtClean="0"/>
          </a:p>
          <a:p>
            <a:r>
              <a:rPr lang="en-US" dirty="0" smtClean="0"/>
              <a:t>Can use </a:t>
            </a:r>
            <a:r>
              <a:rPr lang="en-US" dirty="0">
                <a:solidFill>
                  <a:srgbClr val="FFFF00"/>
                </a:solidFill>
              </a:rPr>
              <a:t>abundance patterns </a:t>
            </a:r>
            <a:r>
              <a:rPr lang="en-US" dirty="0"/>
              <a:t>both from the </a:t>
            </a:r>
            <a:r>
              <a:rPr lang="en-US" dirty="0">
                <a:solidFill>
                  <a:srgbClr val="FFFF00"/>
                </a:solidFill>
              </a:rPr>
              <a:t>Solar S</a:t>
            </a:r>
            <a:r>
              <a:rPr lang="en-US" dirty="0" smtClean="0">
                <a:solidFill>
                  <a:srgbClr val="FFFF00"/>
                </a:solidFill>
              </a:rPr>
              <a:t>ystem</a:t>
            </a:r>
            <a:r>
              <a:rPr lang="en-US" dirty="0" smtClean="0"/>
              <a:t> and </a:t>
            </a:r>
            <a:r>
              <a:rPr lang="en-US" dirty="0"/>
              <a:t>from </a:t>
            </a:r>
            <a:r>
              <a:rPr lang="en-US" dirty="0">
                <a:solidFill>
                  <a:srgbClr val="FFFF00"/>
                </a:solidFill>
              </a:rPr>
              <a:t>disk chemistry models </a:t>
            </a:r>
            <a:r>
              <a:rPr lang="en-US" dirty="0"/>
              <a:t>(e.g., Schwarz &amp; Bergin 2014</a:t>
            </a:r>
            <a:r>
              <a:rPr lang="en-US" dirty="0" smtClean="0"/>
              <a:t>) to define the </a:t>
            </a:r>
            <a:r>
              <a:rPr lang="en-US" dirty="0" smtClean="0">
                <a:solidFill>
                  <a:srgbClr val="FFFF00"/>
                </a:solidFill>
              </a:rPr>
              <a:t>range of abundance of different nitrogen carriers</a:t>
            </a:r>
            <a:endParaRPr lang="en-US" dirty="0">
              <a:solidFill>
                <a:srgbClr val="FFFF00"/>
              </a:solidFill>
            </a:endParaRPr>
          </a:p>
          <a:p>
            <a:endParaRPr lang="en-US" dirty="0"/>
          </a:p>
        </p:txBody>
      </p:sp>
    </p:spTree>
    <p:extLst>
      <p:ext uri="{BB962C8B-B14F-4D97-AF65-F5344CB8AC3E}">
        <p14:creationId xmlns:p14="http://schemas.microsoft.com/office/powerpoint/2010/main" val="2901977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fontScale="92500" lnSpcReduction="10000"/>
          </a:bodyPr>
          <a:lstStyle/>
          <a:p>
            <a:pPr marL="514350" indent="-514350">
              <a:buFont typeface="+mj-lt"/>
              <a:buAutoNum type="arabicPeriod"/>
            </a:pPr>
            <a:r>
              <a:rPr lang="en-US" dirty="0" smtClean="0"/>
              <a:t>The disk-planet connection</a:t>
            </a:r>
          </a:p>
          <a:p>
            <a:pPr marL="514350" indent="-514350">
              <a:buFont typeface="+mj-lt"/>
              <a:buAutoNum type="arabicPeriod"/>
            </a:pPr>
            <a:r>
              <a:rPr lang="en-US" dirty="0" smtClean="0"/>
              <a:t>Previous Research: Minimum Core Masses for Planet Formation</a:t>
            </a:r>
          </a:p>
          <a:p>
            <a:pPr marL="514350" indent="-514350">
              <a:buFont typeface="+mj-lt"/>
              <a:buAutoNum type="arabicPeriod"/>
            </a:pPr>
            <a:r>
              <a:rPr lang="en-US" dirty="0" err="1" smtClean="0"/>
              <a:t>Protoplanetary</a:t>
            </a:r>
            <a:r>
              <a:rPr lang="en-US" dirty="0" smtClean="0"/>
              <a:t> disk compositions</a:t>
            </a:r>
          </a:p>
          <a:p>
            <a:pPr marL="514350" indent="-514350">
              <a:buFont typeface="+mj-lt"/>
              <a:buAutoNum type="arabicPeriod"/>
            </a:pPr>
            <a:r>
              <a:rPr lang="en-US" dirty="0" smtClean="0">
                <a:solidFill>
                  <a:srgbClr val="FFFF00"/>
                </a:solidFill>
              </a:rPr>
              <a:t>Proposed Research</a:t>
            </a:r>
          </a:p>
          <a:p>
            <a:pPr marL="914400" lvl="1" indent="-514350"/>
            <a:r>
              <a:rPr lang="en-US" dirty="0" smtClean="0"/>
              <a:t>Radial drift of solids, snowline locations and C/O ratios</a:t>
            </a:r>
          </a:p>
          <a:p>
            <a:pPr marL="914400" lvl="1" indent="-514350"/>
            <a:r>
              <a:rPr lang="en-US" dirty="0" smtClean="0">
                <a:solidFill>
                  <a:srgbClr val="FFFF00"/>
                </a:solidFill>
              </a:rPr>
              <a:t>Chemical effects</a:t>
            </a:r>
          </a:p>
          <a:p>
            <a:pPr marL="0" indent="0">
              <a:buNone/>
            </a:pPr>
            <a:r>
              <a:rPr lang="en-US" dirty="0" smtClean="0"/>
              <a:t>4.  Preliminary Results</a:t>
            </a:r>
          </a:p>
          <a:p>
            <a:pPr marL="0" indent="0">
              <a:buNone/>
            </a:pPr>
            <a:r>
              <a:rPr lang="en-US" dirty="0" smtClean="0"/>
              <a:t>5.  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10228803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fontScale="92500" lnSpcReduction="10000"/>
          </a:bodyPr>
          <a:lstStyle/>
          <a:p>
            <a:pPr marL="514350" indent="-514350">
              <a:buFont typeface="+mj-lt"/>
              <a:buAutoNum type="arabicPeriod"/>
            </a:pPr>
            <a:r>
              <a:rPr lang="en-US" dirty="0" smtClean="0">
                <a:solidFill>
                  <a:srgbClr val="FFFF00"/>
                </a:solidFill>
              </a:rPr>
              <a:t>The disk-planet connection</a:t>
            </a:r>
          </a:p>
          <a:p>
            <a:pPr marL="514350" indent="-514350">
              <a:buFont typeface="+mj-lt"/>
              <a:buAutoNum type="arabicPeriod"/>
            </a:pPr>
            <a:r>
              <a:rPr lang="en-US" dirty="0" smtClean="0"/>
              <a:t>Previous Research: Minimum Core Masses for Planet Formation</a:t>
            </a:r>
          </a:p>
          <a:p>
            <a:pPr marL="514350" indent="-514350">
              <a:buFont typeface="+mj-lt"/>
              <a:buAutoNum type="arabicPeriod"/>
            </a:pPr>
            <a:r>
              <a:rPr lang="en-US" dirty="0" err="1" smtClean="0"/>
              <a:t>Protoplanetary</a:t>
            </a:r>
            <a:r>
              <a:rPr lang="en-US" dirty="0" smtClean="0"/>
              <a:t> disk compositions</a:t>
            </a:r>
          </a:p>
          <a:p>
            <a:pPr marL="514350" indent="-514350">
              <a:buFont typeface="+mj-lt"/>
              <a:buAutoNum type="arabicPeriod"/>
            </a:pPr>
            <a:r>
              <a:rPr lang="en-US" dirty="0" smtClean="0"/>
              <a:t>Proposed Research</a:t>
            </a:r>
          </a:p>
          <a:p>
            <a:pPr marL="914400" lvl="1" indent="-514350"/>
            <a:r>
              <a:rPr lang="en-US" dirty="0" smtClean="0"/>
              <a:t>Radial drift of solids, snowline locations and C/O ratios</a:t>
            </a:r>
          </a:p>
          <a:p>
            <a:pPr marL="914400" lvl="1" indent="-514350"/>
            <a:r>
              <a:rPr lang="en-US" dirty="0" smtClean="0"/>
              <a:t>Chemical effects</a:t>
            </a:r>
          </a:p>
          <a:p>
            <a:pPr marL="0" indent="0">
              <a:buNone/>
            </a:pPr>
            <a:r>
              <a:rPr lang="en-US" dirty="0" smtClean="0"/>
              <a:t>4.  Preliminary Results</a:t>
            </a:r>
          </a:p>
          <a:p>
            <a:pPr marL="0" indent="0">
              <a:buNone/>
            </a:pPr>
            <a:r>
              <a:rPr lang="en-US" dirty="0" smtClean="0"/>
              <a:t>5.  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344310690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00"/>
                </a:solidFill>
              </a:rPr>
              <a:t>Gas-grain chemistry </a:t>
            </a:r>
            <a:r>
              <a:rPr lang="en-US" dirty="0" smtClean="0"/>
              <a:t>in disks is </a:t>
            </a:r>
            <a:r>
              <a:rPr lang="en-US" dirty="0" smtClean="0">
                <a:solidFill>
                  <a:srgbClr val="FFFF00"/>
                </a:solidFill>
              </a:rPr>
              <a:t>complex</a:t>
            </a:r>
            <a:r>
              <a:rPr lang="en-US" dirty="0" smtClean="0"/>
              <a:t> and </a:t>
            </a:r>
            <a:r>
              <a:rPr lang="en-US" dirty="0" smtClean="0">
                <a:solidFill>
                  <a:srgbClr val="FFFF00"/>
                </a:solidFill>
              </a:rPr>
              <a:t>evolves with time</a:t>
            </a:r>
            <a:endParaRPr lang="en-US" dirty="0">
              <a:solidFill>
                <a:srgbClr val="FFFF00"/>
              </a:solidFill>
            </a:endParaRPr>
          </a:p>
        </p:txBody>
      </p:sp>
      <p:sp>
        <p:nvSpPr>
          <p:cNvPr id="3" name="Content Placeholder 2"/>
          <p:cNvSpPr>
            <a:spLocks noGrp="1"/>
          </p:cNvSpPr>
          <p:nvPr>
            <p:ph idx="1"/>
          </p:nvPr>
        </p:nvSpPr>
        <p:spPr>
          <a:xfrm>
            <a:off x="457200" y="1755421"/>
            <a:ext cx="8229600" cy="4679245"/>
          </a:xfrm>
        </p:spPr>
        <p:txBody>
          <a:bodyPr>
            <a:normAutofit fontScale="70000" lnSpcReduction="20000"/>
          </a:bodyPr>
          <a:lstStyle/>
          <a:p>
            <a:r>
              <a:rPr lang="en-US" sz="3400" dirty="0" smtClean="0"/>
              <a:t>Previous studies (e.g., Henning &amp; Semenov 2013) have shown that </a:t>
            </a:r>
            <a:r>
              <a:rPr lang="en-US" sz="3400" dirty="0" smtClean="0">
                <a:solidFill>
                  <a:srgbClr val="FFFF00"/>
                </a:solidFill>
              </a:rPr>
              <a:t>disk chemistry </a:t>
            </a:r>
            <a:r>
              <a:rPr lang="en-US" sz="3400" dirty="0"/>
              <a:t>is mostly regulated </a:t>
            </a:r>
            <a:r>
              <a:rPr lang="en-US" sz="3400" dirty="0">
                <a:solidFill>
                  <a:srgbClr val="FFFF00"/>
                </a:solidFill>
              </a:rPr>
              <a:t>by disk temperature</a:t>
            </a:r>
            <a:r>
              <a:rPr lang="en-US" sz="3400" dirty="0"/>
              <a:t>, </a:t>
            </a:r>
            <a:r>
              <a:rPr lang="en-US" sz="3400" dirty="0">
                <a:solidFill>
                  <a:srgbClr val="FFFF00"/>
                </a:solidFill>
              </a:rPr>
              <a:t>density</a:t>
            </a:r>
            <a:r>
              <a:rPr lang="en-US" sz="3400" dirty="0"/>
              <a:t>, </a:t>
            </a:r>
            <a:r>
              <a:rPr lang="en-US" sz="3400" dirty="0">
                <a:solidFill>
                  <a:srgbClr val="FFFF00"/>
                </a:solidFill>
              </a:rPr>
              <a:t>stellar / interstellar </a:t>
            </a:r>
            <a:r>
              <a:rPr lang="en-US" sz="3400" dirty="0" smtClean="0">
                <a:solidFill>
                  <a:srgbClr val="FFFF00"/>
                </a:solidFill>
              </a:rPr>
              <a:t>radiation </a:t>
            </a:r>
            <a:r>
              <a:rPr lang="en-US" sz="3400" dirty="0" smtClean="0"/>
              <a:t>fields</a:t>
            </a:r>
            <a:r>
              <a:rPr lang="en-US" sz="3400" dirty="0"/>
              <a:t>, and </a:t>
            </a:r>
            <a:r>
              <a:rPr lang="en-US" sz="3400" dirty="0">
                <a:solidFill>
                  <a:srgbClr val="FFFF00"/>
                </a:solidFill>
              </a:rPr>
              <a:t>cosmic </a:t>
            </a:r>
            <a:r>
              <a:rPr lang="en-US" sz="3400" dirty="0" smtClean="0">
                <a:solidFill>
                  <a:srgbClr val="FFFF00"/>
                </a:solidFill>
              </a:rPr>
              <a:t>rays</a:t>
            </a:r>
          </a:p>
          <a:p>
            <a:endParaRPr lang="en-US" sz="3400" dirty="0" smtClean="0">
              <a:solidFill>
                <a:srgbClr val="FFFF00"/>
              </a:solidFill>
            </a:endParaRPr>
          </a:p>
          <a:p>
            <a:r>
              <a:rPr lang="en-US" sz="3400" dirty="0" smtClean="0">
                <a:solidFill>
                  <a:srgbClr val="FFFFFF"/>
                </a:solidFill>
              </a:rPr>
              <a:t>In the </a:t>
            </a:r>
            <a:r>
              <a:rPr lang="en-US" sz="3400" dirty="0" smtClean="0">
                <a:solidFill>
                  <a:srgbClr val="FFFF00"/>
                </a:solidFill>
              </a:rPr>
              <a:t>inner disk</a:t>
            </a:r>
            <a:r>
              <a:rPr lang="en-US" sz="3400" dirty="0" smtClean="0">
                <a:solidFill>
                  <a:srgbClr val="FFFFFF"/>
                </a:solidFill>
              </a:rPr>
              <a:t>, </a:t>
            </a:r>
            <a:r>
              <a:rPr lang="en-US" sz="3400" dirty="0" smtClean="0">
                <a:solidFill>
                  <a:srgbClr val="FFFF00"/>
                </a:solidFill>
              </a:rPr>
              <a:t>chemistry approaches equilibrium</a:t>
            </a:r>
            <a:r>
              <a:rPr lang="en-US" sz="3400" dirty="0" smtClean="0">
                <a:solidFill>
                  <a:srgbClr val="FFFFFF"/>
                </a:solidFill>
              </a:rPr>
              <a:t> due to intense sources of ionizing radiation (e.g., Ilgner+04)</a:t>
            </a:r>
          </a:p>
          <a:p>
            <a:endParaRPr lang="en-US" sz="3400" dirty="0">
              <a:solidFill>
                <a:srgbClr val="FFFFFF"/>
              </a:solidFill>
            </a:endParaRPr>
          </a:p>
          <a:p>
            <a:r>
              <a:rPr lang="en-US" sz="3400" dirty="0" smtClean="0">
                <a:solidFill>
                  <a:srgbClr val="FFFFFF"/>
                </a:solidFill>
              </a:rPr>
              <a:t>In the </a:t>
            </a:r>
            <a:r>
              <a:rPr lang="en-US" sz="3400" dirty="0" smtClean="0">
                <a:solidFill>
                  <a:srgbClr val="FFFF00"/>
                </a:solidFill>
              </a:rPr>
              <a:t>outer disk</a:t>
            </a:r>
            <a:r>
              <a:rPr lang="en-US" sz="3400" dirty="0" smtClean="0">
                <a:solidFill>
                  <a:srgbClr val="FFFFFF"/>
                </a:solidFill>
              </a:rPr>
              <a:t>, </a:t>
            </a:r>
            <a:r>
              <a:rPr lang="en-US" sz="3400" dirty="0"/>
              <a:t>high-energy radiation and cosmic rays are key drivers of the chemistry </a:t>
            </a:r>
            <a:r>
              <a:rPr lang="en-US" sz="3400" dirty="0" smtClean="0"/>
              <a:t>(</a:t>
            </a:r>
            <a:r>
              <a:rPr lang="en-US" sz="3400" dirty="0"/>
              <a:t>e.g., van </a:t>
            </a:r>
            <a:r>
              <a:rPr lang="en-US" sz="3400" dirty="0" err="1"/>
              <a:t>Dishoeck</a:t>
            </a:r>
            <a:r>
              <a:rPr lang="en-US" sz="3400" dirty="0"/>
              <a:t> 2006</a:t>
            </a:r>
            <a:r>
              <a:rPr lang="en-US" sz="3400" dirty="0" smtClean="0"/>
              <a:t>)</a:t>
            </a:r>
            <a:r>
              <a:rPr lang="en-US" sz="3400" dirty="0"/>
              <a:t> </a:t>
            </a:r>
            <a:r>
              <a:rPr lang="en-US" sz="3400" dirty="0" smtClean="0"/>
              <a:t>and </a:t>
            </a:r>
            <a:r>
              <a:rPr lang="en-US" sz="3400" dirty="0">
                <a:solidFill>
                  <a:srgbClr val="FFFF00"/>
                </a:solidFill>
              </a:rPr>
              <a:t>chemistry is no longer in </a:t>
            </a:r>
            <a:r>
              <a:rPr lang="en-US" sz="3400" dirty="0" smtClean="0">
                <a:solidFill>
                  <a:srgbClr val="FFFF00"/>
                </a:solidFill>
              </a:rPr>
              <a:t>equilibrium</a:t>
            </a:r>
          </a:p>
          <a:p>
            <a:endParaRPr lang="en-US" sz="3400" dirty="0">
              <a:solidFill>
                <a:srgbClr val="FFFF00"/>
              </a:solidFill>
            </a:endParaRPr>
          </a:p>
          <a:p>
            <a:r>
              <a:rPr lang="en-US" sz="3400" dirty="0" smtClean="0"/>
              <a:t>Most </a:t>
            </a:r>
            <a:r>
              <a:rPr lang="en-US" sz="3400" dirty="0" smtClean="0">
                <a:solidFill>
                  <a:srgbClr val="FFFF00"/>
                </a:solidFill>
              </a:rPr>
              <a:t>chemical evolution models </a:t>
            </a:r>
            <a:r>
              <a:rPr lang="en-US" sz="3400" dirty="0" smtClean="0"/>
              <a:t>are </a:t>
            </a:r>
            <a:r>
              <a:rPr lang="en-US" sz="3400" dirty="0" smtClean="0">
                <a:solidFill>
                  <a:srgbClr val="FFFF00"/>
                </a:solidFill>
              </a:rPr>
              <a:t>decoupled from disk dynamics</a:t>
            </a:r>
          </a:p>
          <a:p>
            <a:endParaRPr lang="en-US" dirty="0" smtClean="0">
              <a:solidFill>
                <a:srgbClr val="FFFFFF"/>
              </a:solidFill>
            </a:endParaRPr>
          </a:p>
        </p:txBody>
      </p:sp>
    </p:spTree>
    <p:extLst>
      <p:ext uri="{BB962C8B-B14F-4D97-AF65-F5344CB8AC3E}">
        <p14:creationId xmlns:p14="http://schemas.microsoft.com/office/powerpoint/2010/main" val="1381477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1984022"/>
          </a:xfrm>
          <a:solidFill>
            <a:srgbClr val="FFFF00"/>
          </a:solidFill>
          <a:ln w="63500">
            <a:solidFill>
              <a:srgbClr val="0000FF"/>
            </a:solidFill>
          </a:ln>
        </p:spPr>
        <p:txBody>
          <a:bodyPr>
            <a:normAutofit lnSpcReduction="10000"/>
          </a:bodyPr>
          <a:lstStyle/>
          <a:p>
            <a:pPr marL="0" indent="0" algn="ctr">
              <a:buNone/>
            </a:pPr>
            <a:r>
              <a:rPr lang="en-US" dirty="0" err="1">
                <a:solidFill>
                  <a:schemeClr val="bg1"/>
                </a:solidFill>
              </a:rPr>
              <a:t>P</a:t>
            </a:r>
            <a:r>
              <a:rPr lang="en-US" dirty="0" err="1" smtClean="0">
                <a:solidFill>
                  <a:schemeClr val="bg1"/>
                </a:solidFill>
              </a:rPr>
              <a:t>arametrize</a:t>
            </a:r>
            <a:r>
              <a:rPr lang="en-US" dirty="0" smtClean="0">
                <a:solidFill>
                  <a:schemeClr val="bg1"/>
                </a:solidFill>
              </a:rPr>
              <a:t> </a:t>
            </a:r>
            <a:r>
              <a:rPr lang="en-US" dirty="0">
                <a:solidFill>
                  <a:schemeClr val="bg1"/>
                </a:solidFill>
              </a:rPr>
              <a:t>the detailed</a:t>
            </a:r>
            <a:r>
              <a:rPr lang="en-US" dirty="0" smtClean="0">
                <a:solidFill>
                  <a:schemeClr val="bg1"/>
                </a:solidFill>
              </a:rPr>
              <a:t>, time</a:t>
            </a:r>
            <a:r>
              <a:rPr lang="en-US" dirty="0">
                <a:solidFill>
                  <a:schemeClr val="bg1"/>
                </a:solidFill>
              </a:rPr>
              <a:t>-dependent chemical reaction network developed by </a:t>
            </a:r>
            <a:r>
              <a:rPr lang="en-US" dirty="0" err="1">
                <a:solidFill>
                  <a:schemeClr val="bg1"/>
                </a:solidFill>
              </a:rPr>
              <a:t>Merchantz</a:t>
            </a:r>
            <a:r>
              <a:rPr lang="en-US" dirty="0">
                <a:solidFill>
                  <a:schemeClr val="bg1"/>
                </a:solidFill>
              </a:rPr>
              <a:t> et al. (in prep.) </a:t>
            </a:r>
            <a:r>
              <a:rPr lang="en-US" dirty="0" smtClean="0">
                <a:solidFill>
                  <a:schemeClr val="bg1"/>
                </a:solidFill>
              </a:rPr>
              <a:t>and use </a:t>
            </a:r>
            <a:r>
              <a:rPr lang="en-US" dirty="0">
                <a:solidFill>
                  <a:schemeClr val="bg1"/>
                </a:solidFill>
              </a:rPr>
              <a:t>it in the radial drift calculation</a:t>
            </a:r>
          </a:p>
        </p:txBody>
      </p:sp>
      <p:sp>
        <p:nvSpPr>
          <p:cNvPr id="4"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smtClean="0">
                <a:solidFill>
                  <a:srgbClr val="FFFF00"/>
                </a:solidFill>
              </a:rPr>
              <a:t>GOAL</a:t>
            </a:r>
            <a:endParaRPr lang="en-US" sz="6000" dirty="0">
              <a:solidFill>
                <a:srgbClr val="FFFF00"/>
              </a:solidFill>
            </a:endParaRPr>
          </a:p>
        </p:txBody>
      </p:sp>
    </p:spTree>
    <p:extLst>
      <p:ext uri="{BB962C8B-B14F-4D97-AF65-F5344CB8AC3E}">
        <p14:creationId xmlns:p14="http://schemas.microsoft.com/office/powerpoint/2010/main" val="228616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165"/>
            <a:ext cx="8229600" cy="1143000"/>
          </a:xfrm>
        </p:spPr>
        <p:txBody>
          <a:bodyPr>
            <a:normAutofit fontScale="90000"/>
          </a:bodyPr>
          <a:lstStyle/>
          <a:p>
            <a:r>
              <a:rPr lang="en-US" dirty="0" err="1">
                <a:solidFill>
                  <a:srgbClr val="FFFF00"/>
                </a:solidFill>
              </a:rPr>
              <a:t>P</a:t>
            </a:r>
            <a:r>
              <a:rPr lang="en-US" dirty="0" err="1" smtClean="0">
                <a:solidFill>
                  <a:srgbClr val="FFFF00"/>
                </a:solidFill>
              </a:rPr>
              <a:t>arametrization</a:t>
            </a:r>
            <a:r>
              <a:rPr lang="en-US" dirty="0" smtClean="0">
                <a:solidFill>
                  <a:srgbClr val="FFFF00"/>
                </a:solidFill>
              </a:rPr>
              <a:t> </a:t>
            </a:r>
            <a:r>
              <a:rPr lang="en-US" dirty="0" smtClean="0"/>
              <a:t>of disk chemistry is </a:t>
            </a:r>
            <a:r>
              <a:rPr lang="en-US" dirty="0" smtClean="0">
                <a:solidFill>
                  <a:srgbClr val="FFFF00"/>
                </a:solidFill>
              </a:rPr>
              <a:t>possible</a:t>
            </a:r>
            <a:endParaRPr lang="en-US" dirty="0">
              <a:solidFill>
                <a:srgbClr val="FFFF00"/>
              </a:solidFill>
            </a:endParaRPr>
          </a:p>
        </p:txBody>
      </p:sp>
      <p:pic>
        <p:nvPicPr>
          <p:cNvPr id="4" name="Picture 3"/>
          <p:cNvPicPr>
            <a:picLocks noChangeAspect="1"/>
          </p:cNvPicPr>
          <p:nvPr/>
        </p:nvPicPr>
        <p:blipFill>
          <a:blip r:embed="rId2"/>
          <a:stretch>
            <a:fillRect/>
          </a:stretch>
        </p:blipFill>
        <p:spPr>
          <a:xfrm>
            <a:off x="141111" y="2425700"/>
            <a:ext cx="8791222" cy="2399041"/>
          </a:xfrm>
          <a:prstGeom prst="rect">
            <a:avLst/>
          </a:prstGeom>
        </p:spPr>
      </p:pic>
      <p:sp>
        <p:nvSpPr>
          <p:cNvPr id="5" name="TextBox 4"/>
          <p:cNvSpPr txBox="1"/>
          <p:nvPr/>
        </p:nvSpPr>
        <p:spPr>
          <a:xfrm>
            <a:off x="141111" y="2409752"/>
            <a:ext cx="1495778" cy="307777"/>
          </a:xfrm>
          <a:prstGeom prst="rect">
            <a:avLst/>
          </a:prstGeom>
          <a:noFill/>
        </p:spPr>
        <p:txBody>
          <a:bodyPr wrap="square" rtlCol="0">
            <a:spAutoFit/>
          </a:bodyPr>
          <a:lstStyle/>
          <a:p>
            <a:r>
              <a:rPr lang="en-US" sz="1400" dirty="0" smtClean="0">
                <a:solidFill>
                  <a:schemeClr val="bg1"/>
                </a:solidFill>
              </a:rPr>
              <a:t>Willacy 2007</a:t>
            </a:r>
            <a:endParaRPr lang="en-US" sz="1400" dirty="0">
              <a:solidFill>
                <a:schemeClr val="bg1"/>
              </a:solidFill>
            </a:endParaRPr>
          </a:p>
        </p:txBody>
      </p:sp>
    </p:spTree>
    <p:extLst>
      <p:ext uri="{BB962C8B-B14F-4D97-AF65-F5344CB8AC3E}">
        <p14:creationId xmlns:p14="http://schemas.microsoft.com/office/powerpoint/2010/main" val="845910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1984022"/>
          </a:xfrm>
          <a:solidFill>
            <a:srgbClr val="FFFF00"/>
          </a:solidFill>
          <a:ln w="63500">
            <a:solidFill>
              <a:srgbClr val="0000FF"/>
            </a:solidFill>
          </a:ln>
        </p:spPr>
        <p:txBody>
          <a:bodyPr>
            <a:normAutofit lnSpcReduction="10000"/>
          </a:bodyPr>
          <a:lstStyle/>
          <a:p>
            <a:pPr marL="0" indent="0" algn="ctr">
              <a:buNone/>
            </a:pPr>
            <a:r>
              <a:rPr lang="en-US" dirty="0" err="1">
                <a:solidFill>
                  <a:schemeClr val="bg1"/>
                </a:solidFill>
              </a:rPr>
              <a:t>P</a:t>
            </a:r>
            <a:r>
              <a:rPr lang="en-US" dirty="0" err="1" smtClean="0">
                <a:solidFill>
                  <a:schemeClr val="bg1"/>
                </a:solidFill>
              </a:rPr>
              <a:t>arametrize</a:t>
            </a:r>
            <a:r>
              <a:rPr lang="en-US" dirty="0" smtClean="0">
                <a:solidFill>
                  <a:schemeClr val="bg1"/>
                </a:solidFill>
              </a:rPr>
              <a:t> </a:t>
            </a:r>
            <a:r>
              <a:rPr lang="en-US" dirty="0">
                <a:solidFill>
                  <a:schemeClr val="bg1"/>
                </a:solidFill>
              </a:rPr>
              <a:t>the detailed</a:t>
            </a:r>
            <a:r>
              <a:rPr lang="en-US" dirty="0" smtClean="0">
                <a:solidFill>
                  <a:schemeClr val="bg1"/>
                </a:solidFill>
              </a:rPr>
              <a:t>, time</a:t>
            </a:r>
            <a:r>
              <a:rPr lang="en-US" dirty="0">
                <a:solidFill>
                  <a:schemeClr val="bg1"/>
                </a:solidFill>
              </a:rPr>
              <a:t>-dependent chemical reaction network developed by </a:t>
            </a:r>
            <a:r>
              <a:rPr lang="en-US" dirty="0" err="1">
                <a:solidFill>
                  <a:schemeClr val="bg1"/>
                </a:solidFill>
              </a:rPr>
              <a:t>Merchantz</a:t>
            </a:r>
            <a:r>
              <a:rPr lang="en-US" dirty="0">
                <a:solidFill>
                  <a:schemeClr val="bg1"/>
                </a:solidFill>
              </a:rPr>
              <a:t> et al. (in prep.) </a:t>
            </a:r>
            <a:r>
              <a:rPr lang="en-US" dirty="0" smtClean="0">
                <a:solidFill>
                  <a:schemeClr val="bg1"/>
                </a:solidFill>
              </a:rPr>
              <a:t>and use </a:t>
            </a:r>
            <a:r>
              <a:rPr lang="en-US" dirty="0">
                <a:solidFill>
                  <a:schemeClr val="bg1"/>
                </a:solidFill>
              </a:rPr>
              <a:t>it in the radial drift calculation</a:t>
            </a:r>
          </a:p>
        </p:txBody>
      </p:sp>
      <p:sp>
        <p:nvSpPr>
          <p:cNvPr id="4"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smtClean="0">
                <a:solidFill>
                  <a:srgbClr val="FFFF00"/>
                </a:solidFill>
              </a:rPr>
              <a:t>GOAL</a:t>
            </a:r>
            <a:endParaRPr lang="en-US" sz="6000" dirty="0">
              <a:solidFill>
                <a:srgbClr val="FFFF00"/>
              </a:solidFill>
            </a:endParaRPr>
          </a:p>
        </p:txBody>
      </p:sp>
      <p:sp>
        <p:nvSpPr>
          <p:cNvPr id="5" name="TextBox 4"/>
          <p:cNvSpPr txBox="1"/>
          <p:nvPr/>
        </p:nvSpPr>
        <p:spPr>
          <a:xfrm>
            <a:off x="1086557" y="4515556"/>
            <a:ext cx="6843888" cy="1077218"/>
          </a:xfrm>
          <a:prstGeom prst="rect">
            <a:avLst/>
          </a:prstGeom>
          <a:solidFill>
            <a:srgbClr val="FFFF00"/>
          </a:solidFill>
          <a:ln w="63500">
            <a:solidFill>
              <a:srgbClr val="0000FF"/>
            </a:solidFill>
          </a:ln>
        </p:spPr>
        <p:txBody>
          <a:bodyPr wrap="square" rtlCol="0">
            <a:spAutoFit/>
          </a:bodyPr>
          <a:lstStyle/>
          <a:p>
            <a:pPr algn="ctr"/>
            <a:r>
              <a:rPr lang="en-US" sz="3200" dirty="0" smtClean="0">
                <a:solidFill>
                  <a:srgbClr val="000000"/>
                </a:solidFill>
              </a:rPr>
              <a:t>Self-consistently evolve this chemical model and </a:t>
            </a:r>
            <a:r>
              <a:rPr lang="en-US" sz="3200" dirty="0">
                <a:solidFill>
                  <a:srgbClr val="000000"/>
                </a:solidFill>
              </a:rPr>
              <a:t>the disk dynamics</a:t>
            </a:r>
          </a:p>
        </p:txBody>
      </p:sp>
    </p:spTree>
    <p:extLst>
      <p:ext uri="{BB962C8B-B14F-4D97-AF65-F5344CB8AC3E}">
        <p14:creationId xmlns:p14="http://schemas.microsoft.com/office/powerpoint/2010/main" val="3470330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fontScale="92500" lnSpcReduction="10000"/>
          </a:bodyPr>
          <a:lstStyle/>
          <a:p>
            <a:pPr marL="514350" indent="-514350">
              <a:buFont typeface="+mj-lt"/>
              <a:buAutoNum type="arabicPeriod"/>
            </a:pPr>
            <a:r>
              <a:rPr lang="en-US" dirty="0" smtClean="0"/>
              <a:t>The disk-planet connection</a:t>
            </a:r>
          </a:p>
          <a:p>
            <a:pPr marL="514350" indent="-514350">
              <a:buFont typeface="+mj-lt"/>
              <a:buAutoNum type="arabicPeriod"/>
            </a:pPr>
            <a:r>
              <a:rPr lang="en-US" dirty="0" smtClean="0"/>
              <a:t>Previous Research: Minimum Core Masses for Planet Formation</a:t>
            </a:r>
          </a:p>
          <a:p>
            <a:pPr marL="514350" indent="-514350">
              <a:buFont typeface="+mj-lt"/>
              <a:buAutoNum type="arabicPeriod"/>
            </a:pPr>
            <a:r>
              <a:rPr lang="en-US" dirty="0" err="1" smtClean="0"/>
              <a:t>Protoplanetary</a:t>
            </a:r>
            <a:r>
              <a:rPr lang="en-US" dirty="0" smtClean="0"/>
              <a:t> disk compositions</a:t>
            </a:r>
          </a:p>
          <a:p>
            <a:pPr marL="514350" indent="-514350">
              <a:buFont typeface="+mj-lt"/>
              <a:buAutoNum type="arabicPeriod"/>
            </a:pPr>
            <a:r>
              <a:rPr lang="en-US" dirty="0" smtClean="0"/>
              <a:t>Proposed Research</a:t>
            </a:r>
          </a:p>
          <a:p>
            <a:pPr marL="914400" lvl="1" indent="-514350"/>
            <a:r>
              <a:rPr lang="en-US" dirty="0" smtClean="0"/>
              <a:t>Radial drift of solids, snowline locations and C/O ratios</a:t>
            </a:r>
          </a:p>
          <a:p>
            <a:pPr marL="914400" lvl="1" indent="-514350"/>
            <a:r>
              <a:rPr lang="en-US" dirty="0" smtClean="0"/>
              <a:t>Chemical effects</a:t>
            </a:r>
          </a:p>
          <a:p>
            <a:pPr marL="0" indent="0">
              <a:buNone/>
            </a:pPr>
            <a:r>
              <a:rPr lang="en-US" dirty="0" smtClean="0">
                <a:solidFill>
                  <a:srgbClr val="FFFF00"/>
                </a:solidFill>
              </a:rPr>
              <a:t>4.  Preliminary Results</a:t>
            </a:r>
          </a:p>
          <a:p>
            <a:pPr marL="0" indent="0">
              <a:buNone/>
            </a:pPr>
            <a:r>
              <a:rPr lang="en-US" dirty="0" smtClean="0"/>
              <a:t>5.  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191354052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00"/>
                </a:solidFill>
              </a:rPr>
              <a:t>Timescales</a:t>
            </a:r>
            <a:r>
              <a:rPr lang="en-US" dirty="0" smtClean="0"/>
              <a:t> for </a:t>
            </a:r>
            <a:r>
              <a:rPr lang="en-US" dirty="0" smtClean="0">
                <a:solidFill>
                  <a:srgbClr val="FFFF00"/>
                </a:solidFill>
              </a:rPr>
              <a:t>desorption</a:t>
            </a:r>
            <a:r>
              <a:rPr lang="en-US" dirty="0" smtClean="0"/>
              <a:t>, </a:t>
            </a:r>
            <a:r>
              <a:rPr lang="en-US" dirty="0" smtClean="0">
                <a:solidFill>
                  <a:srgbClr val="FFFF00"/>
                </a:solidFill>
              </a:rPr>
              <a:t>radial drift </a:t>
            </a:r>
            <a:r>
              <a:rPr lang="en-US" dirty="0" smtClean="0"/>
              <a:t>and </a:t>
            </a:r>
            <a:r>
              <a:rPr lang="en-US" dirty="0" smtClean="0">
                <a:solidFill>
                  <a:srgbClr val="FFFF00"/>
                </a:solidFill>
              </a:rPr>
              <a:t>gas accretion </a:t>
            </a:r>
            <a:r>
              <a:rPr lang="en-US" dirty="0" smtClean="0"/>
              <a:t>ARE comparable</a:t>
            </a:r>
            <a:endParaRPr lang="en-US" dirty="0"/>
          </a:p>
        </p:txBody>
      </p:sp>
      <p:pic>
        <p:nvPicPr>
          <p:cNvPr id="4" name="Picture 3" descr="drift_timescales_betaS1_gas_acc_new.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23" y="1558749"/>
            <a:ext cx="7741356" cy="5160904"/>
          </a:xfrm>
          <a:prstGeom prst="rect">
            <a:avLst/>
          </a:prstGeom>
        </p:spPr>
      </p:pic>
    </p:spTree>
    <p:extLst>
      <p:ext uri="{BB962C8B-B14F-4D97-AF65-F5344CB8AC3E}">
        <p14:creationId xmlns:p14="http://schemas.microsoft.com/office/powerpoint/2010/main" val="940481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3998"/>
            <a:ext cx="8229600" cy="1143000"/>
          </a:xfrm>
        </p:spPr>
        <p:txBody>
          <a:bodyPr>
            <a:normAutofit fontScale="90000"/>
          </a:bodyPr>
          <a:lstStyle/>
          <a:p>
            <a:r>
              <a:rPr lang="en-US" dirty="0" smtClean="0">
                <a:solidFill>
                  <a:srgbClr val="FFFF00"/>
                </a:solidFill>
              </a:rPr>
              <a:t>Radial drift </a:t>
            </a:r>
            <a:r>
              <a:rPr lang="en-US" dirty="0" smtClean="0"/>
              <a:t>affects </a:t>
            </a:r>
            <a:r>
              <a:rPr lang="en-US" dirty="0" smtClean="0">
                <a:solidFill>
                  <a:srgbClr val="FFFF00"/>
                </a:solidFill>
              </a:rPr>
              <a:t>snowline location</a:t>
            </a:r>
            <a:endParaRPr lang="en-US" dirty="0">
              <a:solidFill>
                <a:srgbClr val="FFFF00"/>
              </a:solidFill>
            </a:endParaRPr>
          </a:p>
        </p:txBody>
      </p:sp>
      <p:pic>
        <p:nvPicPr>
          <p:cNvPr id="4" name="Picture 3" descr="desorption_distance_passive_activ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222" y="699693"/>
            <a:ext cx="4868334" cy="5991795"/>
          </a:xfrm>
          <a:prstGeom prst="rect">
            <a:avLst/>
          </a:prstGeom>
        </p:spPr>
      </p:pic>
    </p:spTree>
    <p:extLst>
      <p:ext uri="{BB962C8B-B14F-4D97-AF65-F5344CB8AC3E}">
        <p14:creationId xmlns:p14="http://schemas.microsoft.com/office/powerpoint/2010/main" val="2348970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noAutofit/>
          </a:bodyPr>
          <a:lstStyle/>
          <a:p>
            <a:r>
              <a:rPr lang="en-US" sz="3600" dirty="0" smtClean="0">
                <a:solidFill>
                  <a:srgbClr val="FFFF00"/>
                </a:solidFill>
              </a:rPr>
              <a:t>Analytic estimates </a:t>
            </a:r>
            <a:r>
              <a:rPr lang="en-US" sz="3600" dirty="0" smtClean="0"/>
              <a:t>and </a:t>
            </a:r>
            <a:r>
              <a:rPr lang="en-US" sz="3600" dirty="0" smtClean="0">
                <a:solidFill>
                  <a:srgbClr val="FFFF00"/>
                </a:solidFill>
              </a:rPr>
              <a:t>numerical results</a:t>
            </a:r>
            <a:r>
              <a:rPr lang="en-US" sz="3600" dirty="0" smtClean="0"/>
              <a:t> are in good agreement </a:t>
            </a:r>
            <a:endParaRPr lang="en-US" sz="3600" dirty="0"/>
          </a:p>
        </p:txBody>
      </p:sp>
      <p:pic>
        <p:nvPicPr>
          <p:cNvPr id="5" name="Picture 4" descr="desorption_distance_actual_vs_estimated_passive_activ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888" y="1321016"/>
            <a:ext cx="4372681" cy="5381761"/>
          </a:xfrm>
          <a:prstGeom prst="rect">
            <a:avLst/>
          </a:prstGeom>
        </p:spPr>
      </p:pic>
    </p:spTree>
    <p:extLst>
      <p:ext uri="{BB962C8B-B14F-4D97-AF65-F5344CB8AC3E}">
        <p14:creationId xmlns:p14="http://schemas.microsoft.com/office/powerpoint/2010/main" val="1582584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Determined profiles for gas and dust surface densities</a:t>
            </a:r>
            <a:endParaRPr lang="en-US" dirty="0"/>
          </a:p>
        </p:txBody>
      </p:sp>
      <p:sp>
        <p:nvSpPr>
          <p:cNvPr id="5" name="TextBox 4"/>
          <p:cNvSpPr txBox="1"/>
          <p:nvPr/>
        </p:nvSpPr>
        <p:spPr>
          <a:xfrm>
            <a:off x="6914444" y="1565275"/>
            <a:ext cx="1453446" cy="307777"/>
          </a:xfrm>
          <a:prstGeom prst="rect">
            <a:avLst/>
          </a:prstGeom>
          <a:noFill/>
        </p:spPr>
        <p:txBody>
          <a:bodyPr wrap="square" rtlCol="0">
            <a:spAutoFit/>
          </a:bodyPr>
          <a:lstStyle/>
          <a:p>
            <a:r>
              <a:rPr lang="en-US" sz="1400" dirty="0" smtClean="0">
                <a:solidFill>
                  <a:schemeClr val="bg1"/>
                </a:solidFill>
              </a:rPr>
              <a:t>s = 0.001 cm</a:t>
            </a:r>
            <a:endParaRPr lang="en-US" sz="1400" dirty="0">
              <a:solidFill>
                <a:schemeClr val="bg1"/>
              </a:solidFill>
            </a:endParaRPr>
          </a:p>
        </p:txBody>
      </p:sp>
      <p:pic>
        <p:nvPicPr>
          <p:cNvPr id="6" name="0.001_movi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8888" y="1649919"/>
            <a:ext cx="7239001" cy="4824744"/>
          </a:xfrm>
          <a:prstGeom prst="rect">
            <a:avLst/>
          </a:prstGeom>
        </p:spPr>
      </p:pic>
      <p:sp>
        <p:nvSpPr>
          <p:cNvPr id="7" name="TextBox 6"/>
          <p:cNvSpPr txBox="1"/>
          <p:nvPr/>
        </p:nvSpPr>
        <p:spPr>
          <a:xfrm>
            <a:off x="6350000" y="1713794"/>
            <a:ext cx="2170290" cy="307777"/>
          </a:xfrm>
          <a:prstGeom prst="rect">
            <a:avLst/>
          </a:prstGeom>
          <a:noFill/>
        </p:spPr>
        <p:txBody>
          <a:bodyPr wrap="square" rtlCol="0">
            <a:spAutoFit/>
          </a:bodyPr>
          <a:lstStyle/>
          <a:p>
            <a:r>
              <a:rPr lang="en-US" sz="1400" dirty="0" smtClean="0">
                <a:solidFill>
                  <a:schemeClr val="bg1"/>
                </a:solidFill>
              </a:rPr>
              <a:t>alpha = 0.01, s = 0.001 cm</a:t>
            </a:r>
            <a:endParaRPr lang="en-US" sz="1400" dirty="0">
              <a:solidFill>
                <a:schemeClr val="bg1"/>
              </a:solidFill>
            </a:endParaRPr>
          </a:p>
        </p:txBody>
      </p:sp>
    </p:spTree>
    <p:extLst>
      <p:ext uri="{BB962C8B-B14F-4D97-AF65-F5344CB8AC3E}">
        <p14:creationId xmlns:p14="http://schemas.microsoft.com/office/powerpoint/2010/main" val="209021083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Determined profiles for gas and dust surface densities</a:t>
            </a:r>
            <a:endParaRPr lang="en-US" dirty="0"/>
          </a:p>
        </p:txBody>
      </p:sp>
      <p:sp>
        <p:nvSpPr>
          <p:cNvPr id="5" name="TextBox 4"/>
          <p:cNvSpPr txBox="1"/>
          <p:nvPr/>
        </p:nvSpPr>
        <p:spPr>
          <a:xfrm>
            <a:off x="6914444" y="1565275"/>
            <a:ext cx="1453446" cy="307777"/>
          </a:xfrm>
          <a:prstGeom prst="rect">
            <a:avLst/>
          </a:prstGeom>
          <a:noFill/>
        </p:spPr>
        <p:txBody>
          <a:bodyPr wrap="square" rtlCol="0">
            <a:spAutoFit/>
          </a:bodyPr>
          <a:lstStyle/>
          <a:p>
            <a:r>
              <a:rPr lang="en-US" sz="1400" dirty="0" smtClean="0">
                <a:solidFill>
                  <a:schemeClr val="bg1"/>
                </a:solidFill>
              </a:rPr>
              <a:t>s = 0.001 cm</a:t>
            </a:r>
            <a:endParaRPr lang="en-US" sz="1400" dirty="0">
              <a:solidFill>
                <a:schemeClr val="bg1"/>
              </a:solidFill>
            </a:endParaRPr>
          </a:p>
        </p:txBody>
      </p:sp>
      <p:pic>
        <p:nvPicPr>
          <p:cNvPr id="3" name="100000_movi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3556" y="1707098"/>
            <a:ext cx="7154334" cy="4768315"/>
          </a:xfrm>
          <a:prstGeom prst="rect">
            <a:avLst/>
          </a:prstGeom>
        </p:spPr>
      </p:pic>
      <p:sp>
        <p:nvSpPr>
          <p:cNvPr id="6" name="TextBox 5"/>
          <p:cNvSpPr txBox="1"/>
          <p:nvPr/>
        </p:nvSpPr>
        <p:spPr>
          <a:xfrm>
            <a:off x="6350000" y="1713794"/>
            <a:ext cx="2170290" cy="307777"/>
          </a:xfrm>
          <a:prstGeom prst="rect">
            <a:avLst/>
          </a:prstGeom>
          <a:noFill/>
        </p:spPr>
        <p:txBody>
          <a:bodyPr wrap="square" rtlCol="0">
            <a:spAutoFit/>
          </a:bodyPr>
          <a:lstStyle/>
          <a:p>
            <a:r>
              <a:rPr lang="en-US" sz="1400" dirty="0" smtClean="0">
                <a:solidFill>
                  <a:schemeClr val="bg1"/>
                </a:solidFill>
              </a:rPr>
              <a:t>alpha = 0.01, s = 1 km</a:t>
            </a:r>
            <a:endParaRPr lang="en-US" sz="1400" dirty="0">
              <a:solidFill>
                <a:schemeClr val="bg1"/>
              </a:solidFill>
            </a:endParaRPr>
          </a:p>
        </p:txBody>
      </p:sp>
    </p:spTree>
    <p:extLst>
      <p:ext uri="{BB962C8B-B14F-4D97-AF65-F5344CB8AC3E}">
        <p14:creationId xmlns:p14="http://schemas.microsoft.com/office/powerpoint/2010/main" val="348615292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Accretion Model</a:t>
            </a:r>
            <a:endParaRPr lang="en-US" dirty="0"/>
          </a:p>
        </p:txBody>
      </p:sp>
      <p:sp>
        <p:nvSpPr>
          <p:cNvPr id="3" name="Content Placeholder 2"/>
          <p:cNvSpPr>
            <a:spLocks noGrp="1"/>
          </p:cNvSpPr>
          <p:nvPr>
            <p:ph idx="1"/>
          </p:nvPr>
        </p:nvSpPr>
        <p:spPr>
          <a:xfrm>
            <a:off x="457200" y="4402667"/>
            <a:ext cx="8229600" cy="1723496"/>
          </a:xfrm>
        </p:spPr>
        <p:txBody>
          <a:bodyPr/>
          <a:lstStyle/>
          <a:p>
            <a:pPr marL="0" indent="0" algn="ctr">
              <a:buNone/>
            </a:pPr>
            <a:r>
              <a:rPr lang="en-US" dirty="0" smtClean="0"/>
              <a:t>The </a:t>
            </a:r>
            <a:r>
              <a:rPr lang="en-US" dirty="0" smtClean="0">
                <a:solidFill>
                  <a:srgbClr val="FFFF00"/>
                </a:solidFill>
              </a:rPr>
              <a:t>composition of planets </a:t>
            </a:r>
            <a:r>
              <a:rPr lang="en-US" dirty="0" smtClean="0"/>
              <a:t>is </a:t>
            </a:r>
            <a:r>
              <a:rPr lang="en-US" dirty="0" smtClean="0">
                <a:solidFill>
                  <a:srgbClr val="FFFF00"/>
                </a:solidFill>
              </a:rPr>
              <a:t>determined by and tightly linked</a:t>
            </a:r>
            <a:r>
              <a:rPr lang="en-US" dirty="0" smtClean="0"/>
              <a:t> to the </a:t>
            </a:r>
            <a:r>
              <a:rPr lang="en-US" dirty="0" smtClean="0">
                <a:solidFill>
                  <a:srgbClr val="FFFF00"/>
                </a:solidFill>
              </a:rPr>
              <a:t>disk composition</a:t>
            </a:r>
            <a:endParaRPr lang="en-US" dirty="0">
              <a:solidFill>
                <a:srgbClr val="FFFF00"/>
              </a:solidFill>
            </a:endParaRPr>
          </a:p>
        </p:txBody>
      </p:sp>
      <p:pic>
        <p:nvPicPr>
          <p:cNvPr id="4" name="Picture 3" descr="acc_sketch (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552" y="1688409"/>
            <a:ext cx="6855224" cy="2319437"/>
          </a:xfrm>
          <a:prstGeom prst="rect">
            <a:avLst/>
          </a:prstGeom>
        </p:spPr>
      </p:pic>
    </p:spTree>
    <p:extLst>
      <p:ext uri="{BB962C8B-B14F-4D97-AF65-F5344CB8AC3E}">
        <p14:creationId xmlns:p14="http://schemas.microsoft.com/office/powerpoint/2010/main" val="2411260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Determined profiles for gas and dust surface densities</a:t>
            </a:r>
            <a:endParaRPr lang="en-US" dirty="0"/>
          </a:p>
        </p:txBody>
      </p:sp>
      <p:sp>
        <p:nvSpPr>
          <p:cNvPr id="5" name="TextBox 4"/>
          <p:cNvSpPr txBox="1"/>
          <p:nvPr/>
        </p:nvSpPr>
        <p:spPr>
          <a:xfrm>
            <a:off x="6914444" y="1565275"/>
            <a:ext cx="1453446" cy="307777"/>
          </a:xfrm>
          <a:prstGeom prst="rect">
            <a:avLst/>
          </a:prstGeom>
          <a:noFill/>
        </p:spPr>
        <p:txBody>
          <a:bodyPr wrap="square" rtlCol="0">
            <a:spAutoFit/>
          </a:bodyPr>
          <a:lstStyle/>
          <a:p>
            <a:r>
              <a:rPr lang="en-US" sz="1400" dirty="0" smtClean="0">
                <a:solidFill>
                  <a:schemeClr val="bg1"/>
                </a:solidFill>
              </a:rPr>
              <a:t>s = 0.001 cm</a:t>
            </a:r>
            <a:endParaRPr lang="en-US" sz="1400" dirty="0">
              <a:solidFill>
                <a:schemeClr val="bg1"/>
              </a:solidFill>
            </a:endParaRPr>
          </a:p>
        </p:txBody>
      </p:sp>
      <p:sp>
        <p:nvSpPr>
          <p:cNvPr id="6" name="TextBox 5"/>
          <p:cNvSpPr txBox="1"/>
          <p:nvPr/>
        </p:nvSpPr>
        <p:spPr>
          <a:xfrm>
            <a:off x="6350000" y="1713794"/>
            <a:ext cx="2170290" cy="307777"/>
          </a:xfrm>
          <a:prstGeom prst="rect">
            <a:avLst/>
          </a:prstGeom>
          <a:noFill/>
        </p:spPr>
        <p:txBody>
          <a:bodyPr wrap="square" rtlCol="0">
            <a:spAutoFit/>
          </a:bodyPr>
          <a:lstStyle/>
          <a:p>
            <a:r>
              <a:rPr lang="en-US" sz="1400" dirty="0" smtClean="0">
                <a:solidFill>
                  <a:schemeClr val="bg1"/>
                </a:solidFill>
              </a:rPr>
              <a:t>alpha = 0.01, s = 1 km</a:t>
            </a:r>
            <a:endParaRPr lang="en-US" sz="1400" dirty="0">
              <a:solidFill>
                <a:schemeClr val="bg1"/>
              </a:solidFill>
            </a:endParaRPr>
          </a:p>
        </p:txBody>
      </p:sp>
      <p:pic>
        <p:nvPicPr>
          <p:cNvPr id="4" name="100_movi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85333" y="1713793"/>
            <a:ext cx="6970891" cy="4646051"/>
          </a:xfrm>
          <a:prstGeom prst="rect">
            <a:avLst/>
          </a:prstGeom>
        </p:spPr>
      </p:pic>
      <p:sp>
        <p:nvSpPr>
          <p:cNvPr id="7" name="TextBox 6"/>
          <p:cNvSpPr txBox="1"/>
          <p:nvPr/>
        </p:nvSpPr>
        <p:spPr>
          <a:xfrm>
            <a:off x="6350000" y="1731432"/>
            <a:ext cx="2170290" cy="307777"/>
          </a:xfrm>
          <a:prstGeom prst="rect">
            <a:avLst/>
          </a:prstGeom>
          <a:noFill/>
        </p:spPr>
        <p:txBody>
          <a:bodyPr wrap="square" rtlCol="0">
            <a:spAutoFit/>
          </a:bodyPr>
          <a:lstStyle/>
          <a:p>
            <a:r>
              <a:rPr lang="en-US" sz="1400" dirty="0" smtClean="0">
                <a:solidFill>
                  <a:schemeClr val="bg1"/>
                </a:solidFill>
              </a:rPr>
              <a:t>alpha = 0.01, s = 1 m</a:t>
            </a:r>
            <a:endParaRPr lang="en-US" sz="1400" dirty="0">
              <a:solidFill>
                <a:schemeClr val="bg1"/>
              </a:solidFill>
            </a:endParaRPr>
          </a:p>
        </p:txBody>
      </p:sp>
    </p:spTree>
    <p:extLst>
      <p:ext uri="{BB962C8B-B14F-4D97-AF65-F5344CB8AC3E}">
        <p14:creationId xmlns:p14="http://schemas.microsoft.com/office/powerpoint/2010/main" val="11262342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 to completion</a:t>
            </a:r>
            <a:endParaRPr lang="en-US" dirty="0"/>
          </a:p>
        </p:txBody>
      </p:sp>
      <p:sp>
        <p:nvSpPr>
          <p:cNvPr id="3" name="Content Placeholder 2"/>
          <p:cNvSpPr>
            <a:spLocks noGrp="1"/>
          </p:cNvSpPr>
          <p:nvPr>
            <p:ph idx="1"/>
          </p:nvPr>
        </p:nvSpPr>
        <p:spPr>
          <a:xfrm>
            <a:off x="457200" y="1417639"/>
            <a:ext cx="8229600" cy="4791250"/>
          </a:xfrm>
        </p:spPr>
        <p:txBody>
          <a:bodyPr>
            <a:normAutofit fontScale="85000" lnSpcReduction="20000"/>
          </a:bodyPr>
          <a:lstStyle/>
          <a:p>
            <a:r>
              <a:rPr lang="en-US" dirty="0" smtClean="0"/>
              <a:t>Trace the </a:t>
            </a:r>
            <a:r>
              <a:rPr lang="en-US" dirty="0" smtClean="0">
                <a:solidFill>
                  <a:srgbClr val="FFFF00"/>
                </a:solidFill>
              </a:rPr>
              <a:t>abundance</a:t>
            </a:r>
            <a:r>
              <a:rPr lang="en-US" dirty="0" smtClean="0"/>
              <a:t> of H2O, CO2 and CO in </a:t>
            </a:r>
            <a:r>
              <a:rPr lang="en-US" dirty="0" smtClean="0">
                <a:solidFill>
                  <a:srgbClr val="FFFF00"/>
                </a:solidFill>
              </a:rPr>
              <a:t>gaseous</a:t>
            </a:r>
            <a:r>
              <a:rPr lang="en-US" dirty="0" smtClean="0"/>
              <a:t> and </a:t>
            </a:r>
            <a:r>
              <a:rPr lang="en-US" dirty="0" smtClean="0">
                <a:solidFill>
                  <a:srgbClr val="FFFF00"/>
                </a:solidFill>
              </a:rPr>
              <a:t>solid</a:t>
            </a:r>
            <a:r>
              <a:rPr lang="en-US" dirty="0" smtClean="0"/>
              <a:t> form </a:t>
            </a:r>
            <a:r>
              <a:rPr lang="en-US" dirty="0" smtClean="0">
                <a:solidFill>
                  <a:srgbClr val="FFFF00"/>
                </a:solidFill>
              </a:rPr>
              <a:t>as the disk evolves</a:t>
            </a:r>
          </a:p>
          <a:p>
            <a:endParaRPr lang="en-US" dirty="0" smtClean="0">
              <a:solidFill>
                <a:srgbClr val="FFFF00"/>
              </a:solidFill>
            </a:endParaRPr>
          </a:p>
          <a:p>
            <a:pPr lvl="1"/>
            <a:r>
              <a:rPr lang="en-US" dirty="0">
                <a:solidFill>
                  <a:srgbClr val="FFFFFF"/>
                </a:solidFill>
              </a:rPr>
              <a:t>Basic idea: treat each species in </a:t>
            </a:r>
            <a:r>
              <a:rPr lang="en-US" dirty="0">
                <a:solidFill>
                  <a:srgbClr val="FFFF00"/>
                </a:solidFill>
              </a:rPr>
              <a:t>gaseous</a:t>
            </a:r>
            <a:r>
              <a:rPr lang="en-US" dirty="0">
                <a:solidFill>
                  <a:srgbClr val="FFFFFF"/>
                </a:solidFill>
              </a:rPr>
              <a:t> and </a:t>
            </a:r>
            <a:r>
              <a:rPr lang="en-US" dirty="0">
                <a:solidFill>
                  <a:srgbClr val="FFFF00"/>
                </a:solidFill>
              </a:rPr>
              <a:t>solid</a:t>
            </a:r>
            <a:r>
              <a:rPr lang="en-US" dirty="0">
                <a:solidFill>
                  <a:srgbClr val="FFFFFF"/>
                </a:solidFill>
              </a:rPr>
              <a:t> form as </a:t>
            </a:r>
            <a:r>
              <a:rPr lang="en-US" dirty="0">
                <a:solidFill>
                  <a:srgbClr val="FFFF00"/>
                </a:solidFill>
              </a:rPr>
              <a:t>two fluids that are interchanging </a:t>
            </a:r>
            <a:r>
              <a:rPr lang="en-US" dirty="0">
                <a:solidFill>
                  <a:srgbClr val="FFFFFF"/>
                </a:solidFill>
              </a:rPr>
              <a:t>and use </a:t>
            </a:r>
            <a:r>
              <a:rPr lang="en-US" dirty="0">
                <a:solidFill>
                  <a:srgbClr val="FFFF00"/>
                </a:solidFill>
              </a:rPr>
              <a:t>advection-like equations </a:t>
            </a:r>
            <a:r>
              <a:rPr lang="en-US" dirty="0">
                <a:solidFill>
                  <a:srgbClr val="FFFFFF"/>
                </a:solidFill>
              </a:rPr>
              <a:t>to solve for their separate time-dependent abundance</a:t>
            </a:r>
          </a:p>
          <a:p>
            <a:pPr lvl="1"/>
            <a:r>
              <a:rPr lang="en-US" dirty="0">
                <a:solidFill>
                  <a:srgbClr val="FFFFFF"/>
                </a:solidFill>
              </a:rPr>
              <a:t>Will collaborate closely with </a:t>
            </a:r>
            <a:r>
              <a:rPr lang="en-US" dirty="0" err="1">
                <a:solidFill>
                  <a:srgbClr val="FFFFFF"/>
                </a:solidFill>
              </a:rPr>
              <a:t>Til</a:t>
            </a:r>
            <a:r>
              <a:rPr lang="en-US" dirty="0">
                <a:solidFill>
                  <a:srgbClr val="FFFFFF"/>
                </a:solidFill>
              </a:rPr>
              <a:t> </a:t>
            </a:r>
            <a:r>
              <a:rPr lang="en-US" dirty="0" err="1">
                <a:solidFill>
                  <a:srgbClr val="FFFFFF"/>
                </a:solidFill>
              </a:rPr>
              <a:t>Birnstiel</a:t>
            </a:r>
            <a:r>
              <a:rPr lang="en-US" dirty="0">
                <a:solidFill>
                  <a:srgbClr val="FFFFFF"/>
                </a:solidFill>
              </a:rPr>
              <a:t> for the </a:t>
            </a:r>
            <a:r>
              <a:rPr lang="en-US" dirty="0" smtClean="0">
                <a:solidFill>
                  <a:srgbClr val="FFFFFF"/>
                </a:solidFill>
              </a:rPr>
              <a:t>numerical solver</a:t>
            </a:r>
            <a:endParaRPr lang="en-US" dirty="0">
              <a:solidFill>
                <a:srgbClr val="FFFFFF"/>
              </a:solidFill>
            </a:endParaRPr>
          </a:p>
          <a:p>
            <a:endParaRPr lang="en-US" dirty="0" smtClean="0">
              <a:solidFill>
                <a:srgbClr val="FFFF00"/>
              </a:solidFill>
            </a:endParaRPr>
          </a:p>
          <a:p>
            <a:r>
              <a:rPr lang="en-US" dirty="0" smtClean="0"/>
              <a:t>From these abundances, calculate </a:t>
            </a:r>
            <a:r>
              <a:rPr lang="en-US" dirty="0" smtClean="0">
                <a:solidFill>
                  <a:srgbClr val="FFFF00"/>
                </a:solidFill>
              </a:rPr>
              <a:t>C/O ratio </a:t>
            </a:r>
            <a:r>
              <a:rPr lang="en-US" dirty="0" smtClean="0"/>
              <a:t>throughout the disk as a function of </a:t>
            </a:r>
            <a:r>
              <a:rPr lang="en-US" dirty="0" smtClean="0">
                <a:solidFill>
                  <a:srgbClr val="FFFF00"/>
                </a:solidFill>
              </a:rPr>
              <a:t>time</a:t>
            </a:r>
            <a:r>
              <a:rPr lang="en-US" dirty="0" smtClean="0"/>
              <a:t> and </a:t>
            </a:r>
            <a:r>
              <a:rPr lang="en-US" dirty="0" smtClean="0">
                <a:solidFill>
                  <a:srgbClr val="FFFF00"/>
                </a:solidFill>
              </a:rPr>
              <a:t>particle size</a:t>
            </a:r>
          </a:p>
        </p:txBody>
      </p:sp>
    </p:spTree>
    <p:extLst>
      <p:ext uri="{BB962C8B-B14F-4D97-AF65-F5344CB8AC3E}">
        <p14:creationId xmlns:p14="http://schemas.microsoft.com/office/powerpoint/2010/main" val="2478860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fontScale="92500" lnSpcReduction="10000"/>
          </a:bodyPr>
          <a:lstStyle/>
          <a:p>
            <a:pPr marL="514350" indent="-514350">
              <a:buFont typeface="+mj-lt"/>
              <a:buAutoNum type="arabicPeriod"/>
            </a:pPr>
            <a:r>
              <a:rPr lang="en-US" dirty="0" smtClean="0"/>
              <a:t>The disk-planet connection</a:t>
            </a:r>
          </a:p>
          <a:p>
            <a:pPr marL="514350" indent="-514350">
              <a:buFont typeface="+mj-lt"/>
              <a:buAutoNum type="arabicPeriod"/>
            </a:pPr>
            <a:r>
              <a:rPr lang="en-US" dirty="0" smtClean="0"/>
              <a:t>Previous Research: Minimum Core Masses for Planet Formation</a:t>
            </a:r>
          </a:p>
          <a:p>
            <a:pPr marL="514350" indent="-514350">
              <a:buFont typeface="+mj-lt"/>
              <a:buAutoNum type="arabicPeriod"/>
            </a:pPr>
            <a:r>
              <a:rPr lang="en-US" dirty="0" err="1" smtClean="0"/>
              <a:t>Protoplanetary</a:t>
            </a:r>
            <a:r>
              <a:rPr lang="en-US" dirty="0" smtClean="0"/>
              <a:t> disk compositions</a:t>
            </a:r>
          </a:p>
          <a:p>
            <a:pPr marL="514350" indent="-514350">
              <a:buFont typeface="+mj-lt"/>
              <a:buAutoNum type="arabicPeriod"/>
            </a:pPr>
            <a:r>
              <a:rPr lang="en-US" dirty="0" smtClean="0"/>
              <a:t>Proposed Research</a:t>
            </a:r>
          </a:p>
          <a:p>
            <a:pPr marL="914400" lvl="1" indent="-514350"/>
            <a:r>
              <a:rPr lang="en-US" dirty="0" smtClean="0"/>
              <a:t>Radial drift of solids, snowline locations and C/O ratios</a:t>
            </a:r>
          </a:p>
          <a:p>
            <a:pPr marL="914400" lvl="1" indent="-514350"/>
            <a:r>
              <a:rPr lang="en-US" dirty="0" smtClean="0"/>
              <a:t>Chemical effects</a:t>
            </a:r>
          </a:p>
          <a:p>
            <a:pPr marL="0" indent="0">
              <a:buNone/>
            </a:pPr>
            <a:r>
              <a:rPr lang="en-US" dirty="0" smtClean="0"/>
              <a:t>4.  Preliminary Results</a:t>
            </a:r>
          </a:p>
          <a:p>
            <a:pPr marL="0" indent="0">
              <a:buNone/>
            </a:pPr>
            <a:r>
              <a:rPr lang="en-US" dirty="0" smtClean="0">
                <a:solidFill>
                  <a:srgbClr val="FFFF00"/>
                </a:solidFill>
              </a:rPr>
              <a:t>5.  Proposed Completion Timeline</a:t>
            </a:r>
            <a:endParaRPr lang="en-US" dirty="0">
              <a:solidFill>
                <a:srgbClr val="FFFF00"/>
              </a:solidFill>
            </a:endParaRPr>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6799554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Timeline</a:t>
            </a:r>
            <a:endParaRPr lang="en-US" dirty="0"/>
          </a:p>
        </p:txBody>
      </p:sp>
      <p:sp>
        <p:nvSpPr>
          <p:cNvPr id="3" name="Content Placeholder 2"/>
          <p:cNvSpPr>
            <a:spLocks noGrp="1"/>
          </p:cNvSpPr>
          <p:nvPr>
            <p:ph idx="1"/>
          </p:nvPr>
        </p:nvSpPr>
        <p:spPr>
          <a:xfrm>
            <a:off x="457200" y="1600200"/>
            <a:ext cx="8229600" cy="4961467"/>
          </a:xfrm>
        </p:spPr>
        <p:txBody>
          <a:bodyPr>
            <a:normAutofit fontScale="70000" lnSpcReduction="20000"/>
          </a:bodyPr>
          <a:lstStyle/>
          <a:p>
            <a:r>
              <a:rPr lang="en-US" dirty="0" smtClean="0"/>
              <a:t>Paper I: </a:t>
            </a:r>
            <a:r>
              <a:rPr lang="en-US" dirty="0"/>
              <a:t> </a:t>
            </a:r>
            <a:r>
              <a:rPr lang="en-US" dirty="0" smtClean="0"/>
              <a:t>“C</a:t>
            </a:r>
            <a:r>
              <a:rPr lang="en-US" dirty="0"/>
              <a:t>/O IN PROTOPLANETARY DISKS: THE EFFECT OF RADIAL DRIFT AND VISCOUS </a:t>
            </a:r>
            <a:r>
              <a:rPr lang="en-US" dirty="0" smtClean="0"/>
              <a:t>ACCRETION”. Estimated completion spring 2015</a:t>
            </a:r>
          </a:p>
          <a:p>
            <a:endParaRPr lang="en-US" dirty="0" smtClean="0"/>
          </a:p>
          <a:p>
            <a:r>
              <a:rPr lang="en-US" dirty="0" smtClean="0"/>
              <a:t>Paper II: “N/</a:t>
            </a:r>
            <a:r>
              <a:rPr lang="en-US" dirty="0"/>
              <a:t>O IN PROTOPLANETARY DISKS: THE EFFECT OF RADIAL DRIFT AND VISCOUS ACCRETION”. Estimated completion </a:t>
            </a:r>
            <a:r>
              <a:rPr lang="en-US" dirty="0" smtClean="0"/>
              <a:t>summer 2015</a:t>
            </a:r>
          </a:p>
          <a:p>
            <a:endParaRPr lang="en-US" dirty="0" smtClean="0"/>
          </a:p>
          <a:p>
            <a:r>
              <a:rPr lang="en-US" dirty="0" smtClean="0"/>
              <a:t>Paper III: Chemical evolution incorporated in radial drift model. Estimated completion fall 2015</a:t>
            </a:r>
          </a:p>
          <a:p>
            <a:endParaRPr lang="en-US" dirty="0" smtClean="0"/>
          </a:p>
          <a:p>
            <a:r>
              <a:rPr lang="en-US" dirty="0" smtClean="0"/>
              <a:t>Paper IV: Self-consistently evolve chemical model from Paper III and disk dynamics. Estimated completion spring 2016</a:t>
            </a:r>
          </a:p>
          <a:p>
            <a:endParaRPr lang="en-US" dirty="0" smtClean="0"/>
          </a:p>
          <a:p>
            <a:r>
              <a:rPr lang="en-US" dirty="0" smtClean="0">
                <a:solidFill>
                  <a:srgbClr val="FFFF00"/>
                </a:solidFill>
              </a:rPr>
              <a:t>Overall goal: complete thesis and graduate in spring 2016</a:t>
            </a:r>
            <a:endParaRPr lang="en-US" dirty="0">
              <a:solidFill>
                <a:srgbClr val="FFFF00"/>
              </a:solidFill>
            </a:endParaRPr>
          </a:p>
          <a:p>
            <a:endParaRPr lang="en-US" dirty="0"/>
          </a:p>
        </p:txBody>
      </p:sp>
    </p:spTree>
    <p:extLst>
      <p:ext uri="{BB962C8B-B14F-4D97-AF65-F5344CB8AC3E}">
        <p14:creationId xmlns:p14="http://schemas.microsoft.com/office/powerpoint/2010/main" val="3542081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71324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1233" y="463249"/>
            <a:ext cx="4071584" cy="6143625"/>
          </a:xfrm>
        </p:spPr>
        <p:txBody>
          <a:bodyPr>
            <a:normAutofit/>
          </a:bodyPr>
          <a:lstStyle/>
          <a:p>
            <a:pPr marL="0" indent="0">
              <a:buNone/>
            </a:pPr>
            <a:endParaRPr lang="en-US" sz="2800" dirty="0" smtClean="0"/>
          </a:p>
          <a:p>
            <a:pPr marL="0" indent="0">
              <a:buNone/>
            </a:pPr>
            <a:endParaRPr lang="en-US" sz="2800" dirty="0" smtClean="0"/>
          </a:p>
          <a:p>
            <a:pPr marL="0" indent="0">
              <a:buNone/>
            </a:pPr>
            <a:r>
              <a:rPr lang="en-US" sz="2800" dirty="0" err="1" smtClean="0">
                <a:solidFill>
                  <a:srgbClr val="FFFF00"/>
                </a:solidFill>
              </a:rPr>
              <a:t>M</a:t>
            </a:r>
            <a:r>
              <a:rPr lang="en-US" sz="2800" baseline="-25000" dirty="0" err="1" smtClean="0">
                <a:solidFill>
                  <a:srgbClr val="FFFF00"/>
                </a:solidFill>
              </a:rPr>
              <a:t>atm</a:t>
            </a:r>
            <a:r>
              <a:rPr lang="en-US" sz="2800" dirty="0" smtClean="0"/>
              <a:t> is a function of </a:t>
            </a:r>
            <a:r>
              <a:rPr lang="en-US" sz="2800" dirty="0" smtClean="0">
                <a:solidFill>
                  <a:srgbClr val="FFFF00"/>
                </a:solidFill>
              </a:rPr>
              <a:t>time</a:t>
            </a:r>
          </a:p>
          <a:p>
            <a:pPr marL="0" indent="0">
              <a:buNone/>
            </a:pPr>
            <a:endParaRPr lang="en-US" sz="2800" dirty="0" smtClean="0"/>
          </a:p>
          <a:p>
            <a:pPr marL="0" indent="0">
              <a:buNone/>
            </a:pPr>
            <a:r>
              <a:rPr lang="en-US" sz="2800" dirty="0" smtClean="0"/>
              <a:t> =&gt; EVERY core can have </a:t>
            </a:r>
          </a:p>
          <a:p>
            <a:pPr marL="0" indent="0" algn="ctr">
              <a:buNone/>
            </a:pPr>
            <a:r>
              <a:rPr lang="en-US" sz="2800" dirty="0" err="1" smtClean="0"/>
              <a:t>M</a:t>
            </a:r>
            <a:r>
              <a:rPr lang="en-US" sz="2800" baseline="-25000" dirty="0" err="1" smtClean="0"/>
              <a:t>atm</a:t>
            </a:r>
            <a:r>
              <a:rPr lang="en-US" sz="2800" dirty="0" smtClean="0"/>
              <a:t> ~ </a:t>
            </a:r>
            <a:r>
              <a:rPr lang="en-US" sz="2800" dirty="0" err="1" smtClean="0"/>
              <a:t>M</a:t>
            </a:r>
            <a:r>
              <a:rPr lang="en-US" sz="2800" baseline="-25000" dirty="0" err="1" smtClean="0"/>
              <a:t>core</a:t>
            </a:r>
            <a:endParaRPr lang="en-US" sz="2800" baseline="-25000" dirty="0" smtClean="0"/>
          </a:p>
          <a:p>
            <a:pPr marL="0" indent="0">
              <a:buNone/>
            </a:pPr>
            <a:endParaRPr lang="en-US" sz="2800" baseline="-25000" dirty="0" smtClean="0"/>
          </a:p>
          <a:p>
            <a:pPr marL="0" indent="0">
              <a:buNone/>
            </a:pPr>
            <a:endParaRPr lang="en-US" sz="2800" baseline="-25000" dirty="0" smtClean="0"/>
          </a:p>
          <a:p>
            <a:pPr>
              <a:buFont typeface="Symbol" charset="0"/>
              <a:buChar char=""/>
            </a:pPr>
            <a:r>
              <a:rPr lang="en-US" sz="2800" dirty="0" smtClean="0">
                <a:solidFill>
                  <a:srgbClr val="FFFF00"/>
                </a:solidFill>
              </a:rPr>
              <a:t>“critical core mass”</a:t>
            </a:r>
          </a:p>
          <a:p>
            <a:pPr marL="0" indent="0">
              <a:buNone/>
            </a:pPr>
            <a:r>
              <a:rPr lang="en-US" sz="2800" dirty="0"/>
              <a:t> </a:t>
            </a:r>
            <a:r>
              <a:rPr lang="en-US" sz="2800" dirty="0" smtClean="0"/>
              <a:t>   </a:t>
            </a:r>
            <a:r>
              <a:rPr lang="en-US" sz="2800" dirty="0" err="1" smtClean="0"/>
              <a:t>M</a:t>
            </a:r>
            <a:r>
              <a:rPr lang="en-US" sz="2800" baseline="-25000" dirty="0" err="1" smtClean="0"/>
              <a:t>crit</a:t>
            </a:r>
            <a:r>
              <a:rPr lang="en-US" sz="2800" dirty="0" smtClean="0"/>
              <a:t> = </a:t>
            </a:r>
            <a:r>
              <a:rPr lang="en-US" sz="2800" dirty="0" err="1" smtClean="0"/>
              <a:t>M</a:t>
            </a:r>
            <a:r>
              <a:rPr lang="en-US" sz="2800" baseline="-25000" dirty="0" err="1" smtClean="0"/>
              <a:t>core</a:t>
            </a:r>
            <a:r>
              <a:rPr lang="en-US" sz="2800" dirty="0" smtClean="0"/>
              <a:t> for which</a:t>
            </a:r>
          </a:p>
          <a:p>
            <a:pPr marL="0" indent="0">
              <a:buNone/>
            </a:pPr>
            <a:r>
              <a:rPr lang="en-US" sz="2800" dirty="0" smtClean="0"/>
              <a:t>    </a:t>
            </a:r>
            <a:r>
              <a:rPr lang="en-US" sz="2800" dirty="0" err="1" smtClean="0"/>
              <a:t>M</a:t>
            </a:r>
            <a:r>
              <a:rPr lang="en-US" sz="2800" baseline="-25000" dirty="0" err="1" smtClean="0"/>
              <a:t>atm</a:t>
            </a:r>
            <a:r>
              <a:rPr lang="en-US" sz="2800" dirty="0" smtClean="0"/>
              <a:t>(</a:t>
            </a:r>
            <a:r>
              <a:rPr lang="en-US" sz="2800" dirty="0" err="1" smtClean="0"/>
              <a:t>t</a:t>
            </a:r>
            <a:r>
              <a:rPr lang="en-US" sz="2800" baseline="-25000" dirty="0" err="1" smtClean="0"/>
              <a:t>disk</a:t>
            </a:r>
            <a:r>
              <a:rPr lang="en-US" sz="2800" dirty="0" smtClean="0"/>
              <a:t>) ~ </a:t>
            </a:r>
            <a:r>
              <a:rPr lang="en-US" sz="2800" dirty="0" err="1" smtClean="0"/>
              <a:t>M</a:t>
            </a:r>
            <a:r>
              <a:rPr lang="en-US" sz="2800" baseline="-25000" dirty="0" err="1" smtClean="0"/>
              <a:t>core</a:t>
            </a:r>
            <a:endParaRPr lang="en-US" sz="2800" dirty="0"/>
          </a:p>
          <a:p>
            <a:pPr marL="0" indent="0">
              <a:buNone/>
            </a:pPr>
            <a:endParaRPr lang="en-US" sz="2800" baseline="-25000" dirty="0">
              <a:solidFill>
                <a:srgbClr val="FFFF00"/>
              </a:solidFill>
            </a:endParaRPr>
          </a:p>
        </p:txBody>
      </p:sp>
      <p:cxnSp>
        <p:nvCxnSpPr>
          <p:cNvPr id="14" name="Straight Arrow Connector 13"/>
          <p:cNvCxnSpPr/>
          <p:nvPr/>
        </p:nvCxnSpPr>
        <p:spPr>
          <a:xfrm>
            <a:off x="5173631" y="3030640"/>
            <a:ext cx="548718" cy="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046074" y="265450"/>
            <a:ext cx="2653096" cy="5871063"/>
            <a:chOff x="5383188" y="470384"/>
            <a:chExt cx="2653096" cy="5871063"/>
          </a:xfrm>
        </p:grpSpPr>
        <p:pic>
          <p:nvPicPr>
            <p:cNvPr id="16" name="Picture 15" descr="KH_core (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3188" y="470384"/>
              <a:ext cx="2535231" cy="5871063"/>
            </a:xfrm>
            <a:prstGeom prst="rect">
              <a:avLst/>
            </a:prstGeom>
          </p:spPr>
        </p:pic>
        <p:sp>
          <p:nvSpPr>
            <p:cNvPr id="17" name="TextBox 16"/>
            <p:cNvSpPr txBox="1"/>
            <p:nvPr/>
          </p:nvSpPr>
          <p:spPr>
            <a:xfrm>
              <a:off x="6229133" y="874058"/>
              <a:ext cx="711075" cy="400110"/>
            </a:xfrm>
            <a:prstGeom prst="rect">
              <a:avLst/>
            </a:prstGeom>
            <a:noFill/>
          </p:spPr>
          <p:txBody>
            <a:bodyPr wrap="square" rtlCol="0">
              <a:spAutoFit/>
            </a:bodyPr>
            <a:lstStyle/>
            <a:p>
              <a:r>
                <a:rPr lang="en-US" sz="2000" dirty="0" err="1" smtClean="0">
                  <a:solidFill>
                    <a:srgbClr val="FFFFFF"/>
                  </a:solidFill>
                </a:rPr>
                <a:t>M</a:t>
              </a:r>
              <a:r>
                <a:rPr lang="en-US" sz="2000" baseline="-25000" dirty="0" err="1" smtClean="0">
                  <a:solidFill>
                    <a:srgbClr val="FFFFFF"/>
                  </a:solidFill>
                </a:rPr>
                <a:t>core</a:t>
              </a:r>
              <a:endParaRPr lang="en-US" sz="2000" baseline="-25000" dirty="0">
                <a:solidFill>
                  <a:srgbClr val="FFFFFF"/>
                </a:solidFill>
              </a:endParaRPr>
            </a:p>
          </p:txBody>
        </p:sp>
        <p:sp>
          <p:nvSpPr>
            <p:cNvPr id="18" name="TextBox 17"/>
            <p:cNvSpPr txBox="1"/>
            <p:nvPr/>
          </p:nvSpPr>
          <p:spPr>
            <a:xfrm>
              <a:off x="6217812" y="2481007"/>
              <a:ext cx="706718" cy="400110"/>
            </a:xfrm>
            <a:prstGeom prst="rect">
              <a:avLst/>
            </a:prstGeom>
            <a:noFill/>
          </p:spPr>
          <p:txBody>
            <a:bodyPr wrap="square" rtlCol="0">
              <a:spAutoFit/>
            </a:bodyPr>
            <a:lstStyle/>
            <a:p>
              <a:r>
                <a:rPr lang="en-US" sz="2000" dirty="0" err="1" smtClean="0">
                  <a:solidFill>
                    <a:srgbClr val="FFFFFF"/>
                  </a:solidFill>
                </a:rPr>
                <a:t>M</a:t>
              </a:r>
              <a:r>
                <a:rPr lang="en-US" sz="2000" baseline="-25000" dirty="0" err="1" smtClean="0">
                  <a:solidFill>
                    <a:srgbClr val="FFFFFF"/>
                  </a:solidFill>
                </a:rPr>
                <a:t>core</a:t>
              </a:r>
              <a:endParaRPr lang="en-US" sz="2000" baseline="-25000" dirty="0">
                <a:solidFill>
                  <a:srgbClr val="FFFFFF"/>
                </a:solidFill>
              </a:endParaRPr>
            </a:p>
          </p:txBody>
        </p:sp>
        <p:sp>
          <p:nvSpPr>
            <p:cNvPr id="19" name="TextBox 18"/>
            <p:cNvSpPr txBox="1"/>
            <p:nvPr/>
          </p:nvSpPr>
          <p:spPr>
            <a:xfrm>
              <a:off x="6237070" y="4846619"/>
              <a:ext cx="796145" cy="400110"/>
            </a:xfrm>
            <a:prstGeom prst="rect">
              <a:avLst/>
            </a:prstGeom>
            <a:noFill/>
          </p:spPr>
          <p:txBody>
            <a:bodyPr wrap="square" rtlCol="0">
              <a:spAutoFit/>
            </a:bodyPr>
            <a:lstStyle/>
            <a:p>
              <a:r>
                <a:rPr lang="en-US" sz="2000" dirty="0" err="1" smtClean="0">
                  <a:solidFill>
                    <a:srgbClr val="FFFFFF"/>
                  </a:solidFill>
                </a:rPr>
                <a:t>M</a:t>
              </a:r>
              <a:r>
                <a:rPr lang="en-US" sz="2000" baseline="-25000" dirty="0" err="1" smtClean="0">
                  <a:solidFill>
                    <a:srgbClr val="FFFFFF"/>
                  </a:solidFill>
                </a:rPr>
                <a:t>core</a:t>
              </a:r>
              <a:endParaRPr lang="en-US" sz="2000" baseline="-25000" dirty="0">
                <a:solidFill>
                  <a:srgbClr val="FFFFFF"/>
                </a:solidFill>
              </a:endParaRPr>
            </a:p>
          </p:txBody>
        </p:sp>
        <p:sp>
          <p:nvSpPr>
            <p:cNvPr id="20" name="TextBox 19"/>
            <p:cNvSpPr txBox="1"/>
            <p:nvPr/>
          </p:nvSpPr>
          <p:spPr>
            <a:xfrm>
              <a:off x="6990823" y="674003"/>
              <a:ext cx="1045461" cy="369332"/>
            </a:xfrm>
            <a:prstGeom prst="rect">
              <a:avLst/>
            </a:prstGeom>
            <a:noFill/>
          </p:spPr>
          <p:txBody>
            <a:bodyPr wrap="square" rtlCol="0">
              <a:spAutoFit/>
            </a:bodyPr>
            <a:lstStyle/>
            <a:p>
              <a:r>
                <a:rPr lang="en-US" dirty="0" err="1" smtClean="0">
                  <a:solidFill>
                    <a:srgbClr val="000000"/>
                  </a:solidFill>
                </a:rPr>
                <a:t>M</a:t>
              </a:r>
              <a:r>
                <a:rPr lang="en-US" baseline="-25000" dirty="0" err="1" smtClean="0">
                  <a:solidFill>
                    <a:srgbClr val="000000"/>
                  </a:solidFill>
                </a:rPr>
                <a:t>atm</a:t>
              </a:r>
              <a:r>
                <a:rPr lang="en-US" dirty="0" smtClean="0">
                  <a:solidFill>
                    <a:srgbClr val="000000"/>
                  </a:solidFill>
                </a:rPr>
                <a:t>(t</a:t>
              </a:r>
              <a:r>
                <a:rPr lang="en-US" baseline="-25000" dirty="0" smtClean="0">
                  <a:solidFill>
                    <a:srgbClr val="000000"/>
                  </a:solidFill>
                </a:rPr>
                <a:t>1</a:t>
              </a:r>
              <a:r>
                <a:rPr lang="en-US" dirty="0" smtClean="0">
                  <a:solidFill>
                    <a:srgbClr val="000000"/>
                  </a:solidFill>
                </a:rPr>
                <a:t>)</a:t>
              </a:r>
              <a:endParaRPr lang="en-US" baseline="-25000" dirty="0">
                <a:solidFill>
                  <a:srgbClr val="000000"/>
                </a:solidFill>
              </a:endParaRPr>
            </a:p>
          </p:txBody>
        </p:sp>
        <p:cxnSp>
          <p:nvCxnSpPr>
            <p:cNvPr id="21" name="Straight Connector 20"/>
            <p:cNvCxnSpPr/>
            <p:nvPr/>
          </p:nvCxnSpPr>
          <p:spPr>
            <a:xfrm flipV="1">
              <a:off x="6940208" y="945928"/>
              <a:ext cx="140042" cy="13647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990823" y="1819638"/>
              <a:ext cx="1045461" cy="369332"/>
            </a:xfrm>
            <a:prstGeom prst="rect">
              <a:avLst/>
            </a:prstGeom>
            <a:noFill/>
          </p:spPr>
          <p:txBody>
            <a:bodyPr wrap="square" rtlCol="0">
              <a:spAutoFit/>
            </a:bodyPr>
            <a:lstStyle/>
            <a:p>
              <a:r>
                <a:rPr lang="en-US" dirty="0" err="1" smtClean="0">
                  <a:solidFill>
                    <a:srgbClr val="000000"/>
                  </a:solidFill>
                </a:rPr>
                <a:t>M</a:t>
              </a:r>
              <a:r>
                <a:rPr lang="en-US" baseline="-25000" dirty="0" err="1" smtClean="0">
                  <a:solidFill>
                    <a:srgbClr val="000000"/>
                  </a:solidFill>
                </a:rPr>
                <a:t>atm</a:t>
              </a:r>
              <a:r>
                <a:rPr lang="en-US" dirty="0" smtClean="0">
                  <a:solidFill>
                    <a:srgbClr val="000000"/>
                  </a:solidFill>
                </a:rPr>
                <a:t>(t</a:t>
              </a:r>
              <a:r>
                <a:rPr lang="en-US" baseline="-25000" dirty="0">
                  <a:solidFill>
                    <a:srgbClr val="000000"/>
                  </a:solidFill>
                </a:rPr>
                <a:t>2</a:t>
              </a:r>
              <a:r>
                <a:rPr lang="en-US" dirty="0" smtClean="0">
                  <a:solidFill>
                    <a:srgbClr val="000000"/>
                  </a:solidFill>
                </a:rPr>
                <a:t>)</a:t>
              </a:r>
              <a:endParaRPr lang="en-US" baseline="-25000" dirty="0">
                <a:solidFill>
                  <a:srgbClr val="000000"/>
                </a:solidFill>
              </a:endParaRPr>
            </a:p>
          </p:txBody>
        </p:sp>
        <p:cxnSp>
          <p:nvCxnSpPr>
            <p:cNvPr id="23" name="Straight Connector 22"/>
            <p:cNvCxnSpPr/>
            <p:nvPr/>
          </p:nvCxnSpPr>
          <p:spPr>
            <a:xfrm flipV="1">
              <a:off x="6838157" y="2188970"/>
              <a:ext cx="242093" cy="204564"/>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774297" y="4346498"/>
              <a:ext cx="1885982" cy="369332"/>
            </a:xfrm>
            <a:prstGeom prst="rect">
              <a:avLst/>
            </a:prstGeom>
            <a:noFill/>
          </p:spPr>
          <p:txBody>
            <a:bodyPr wrap="square" rtlCol="0">
              <a:spAutoFit/>
            </a:bodyPr>
            <a:lstStyle/>
            <a:p>
              <a:r>
                <a:rPr lang="en-US" dirty="0" err="1" smtClean="0">
                  <a:solidFill>
                    <a:srgbClr val="000000"/>
                  </a:solidFill>
                </a:rPr>
                <a:t>M</a:t>
              </a:r>
              <a:r>
                <a:rPr lang="en-US" baseline="-25000" dirty="0" err="1" smtClean="0">
                  <a:solidFill>
                    <a:srgbClr val="000000"/>
                  </a:solidFill>
                </a:rPr>
                <a:t>atm</a:t>
              </a:r>
              <a:r>
                <a:rPr lang="en-US" dirty="0" smtClean="0">
                  <a:solidFill>
                    <a:srgbClr val="000000"/>
                  </a:solidFill>
                </a:rPr>
                <a:t>(t</a:t>
              </a:r>
              <a:r>
                <a:rPr lang="en-US" baseline="-25000" dirty="0">
                  <a:solidFill>
                    <a:srgbClr val="000000"/>
                  </a:solidFill>
                </a:rPr>
                <a:t>3</a:t>
              </a:r>
              <a:r>
                <a:rPr lang="en-US" dirty="0" smtClean="0">
                  <a:solidFill>
                    <a:srgbClr val="000000"/>
                  </a:solidFill>
                </a:rPr>
                <a:t>) ~ </a:t>
              </a:r>
              <a:r>
                <a:rPr lang="en-US" dirty="0" err="1" smtClean="0">
                  <a:solidFill>
                    <a:srgbClr val="000000"/>
                  </a:solidFill>
                </a:rPr>
                <a:t>M</a:t>
              </a:r>
              <a:r>
                <a:rPr lang="en-US" baseline="-25000" dirty="0" err="1" smtClean="0">
                  <a:solidFill>
                    <a:srgbClr val="000000"/>
                  </a:solidFill>
                </a:rPr>
                <a:t>core</a:t>
              </a:r>
              <a:endParaRPr lang="en-US" baseline="-25000" dirty="0">
                <a:solidFill>
                  <a:srgbClr val="000000"/>
                </a:solidFill>
              </a:endParaRPr>
            </a:p>
          </p:txBody>
        </p:sp>
      </p:grpSp>
      <p:sp>
        <p:nvSpPr>
          <p:cNvPr id="5" name="TextBox 4"/>
          <p:cNvSpPr txBox="1"/>
          <p:nvPr/>
        </p:nvSpPr>
        <p:spPr>
          <a:xfrm>
            <a:off x="222497" y="433217"/>
            <a:ext cx="5687983" cy="646331"/>
          </a:xfrm>
          <a:prstGeom prst="rect">
            <a:avLst/>
          </a:prstGeom>
          <a:noFill/>
        </p:spPr>
        <p:txBody>
          <a:bodyPr wrap="square" rtlCol="0">
            <a:spAutoFit/>
          </a:bodyPr>
          <a:lstStyle/>
          <a:p>
            <a:r>
              <a:rPr lang="en-US" sz="3600" dirty="0" smtClean="0"/>
              <a:t>Kelvin-Helmholtz contraction</a:t>
            </a:r>
            <a:endParaRPr lang="en-US" sz="3600" dirty="0"/>
          </a:p>
        </p:txBody>
      </p:sp>
    </p:spTree>
    <p:extLst>
      <p:ext uri="{BB962C8B-B14F-4D97-AF65-F5344CB8AC3E}">
        <p14:creationId xmlns:p14="http://schemas.microsoft.com/office/powerpoint/2010/main" val="1284173546"/>
      </p:ext>
    </p:extLst>
  </p:cSld>
  <p:clrMapOvr>
    <a:masterClrMapping/>
  </p:clrMapOvr>
  <mc:AlternateContent xmlns:mc="http://schemas.openxmlformats.org/markup-compatibility/2006" xmlns:p14="http://schemas.microsoft.com/office/powerpoint/2010/main">
    <mc:Choice Requires="p14">
      <p:transition p14:dur="0" advTm="7113"/>
    </mc:Choice>
    <mc:Fallback xmlns="">
      <p:transition xmlns:p14="http://schemas.microsoft.com/office/powerpoint/2010/main" advTm="7113"/>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361"/>
            <a:ext cx="8229600" cy="1143000"/>
          </a:xfrm>
        </p:spPr>
        <p:txBody>
          <a:bodyPr/>
          <a:lstStyle/>
          <a:p>
            <a:r>
              <a:rPr lang="en-US" dirty="0" smtClean="0"/>
              <a:t>Model Assumptions</a:t>
            </a:r>
            <a:endParaRPr lang="en-US" dirty="0"/>
          </a:p>
        </p:txBody>
      </p:sp>
      <p:sp>
        <p:nvSpPr>
          <p:cNvPr id="3" name="Content Placeholder 2"/>
          <p:cNvSpPr>
            <a:spLocks noGrp="1"/>
          </p:cNvSpPr>
          <p:nvPr>
            <p:ph idx="1"/>
          </p:nvPr>
        </p:nvSpPr>
        <p:spPr>
          <a:xfrm>
            <a:off x="457200" y="1270922"/>
            <a:ext cx="8229600" cy="5267600"/>
          </a:xfrm>
        </p:spPr>
        <p:txBody>
          <a:bodyPr>
            <a:normAutofit/>
          </a:bodyPr>
          <a:lstStyle/>
          <a:p>
            <a:r>
              <a:rPr lang="en-US" sz="2800" dirty="0" smtClean="0"/>
              <a:t>Negligible </a:t>
            </a:r>
            <a:r>
              <a:rPr lang="en-US" sz="2800" dirty="0" err="1" smtClean="0"/>
              <a:t>planetesimal</a:t>
            </a:r>
            <a:r>
              <a:rPr lang="en-US" sz="2800" dirty="0" smtClean="0"/>
              <a:t> accretion =&gt; solid core of </a:t>
            </a:r>
            <a:r>
              <a:rPr lang="en-US" sz="2800" dirty="0" smtClean="0">
                <a:solidFill>
                  <a:srgbClr val="FFFF00"/>
                </a:solidFill>
              </a:rPr>
              <a:t>fixed mass </a:t>
            </a:r>
            <a:r>
              <a:rPr lang="en-US" sz="2800" dirty="0" err="1" smtClean="0"/>
              <a:t>M</a:t>
            </a:r>
            <a:r>
              <a:rPr lang="en-US" sz="2800" baseline="-25000" dirty="0" err="1" smtClean="0"/>
              <a:t>c</a:t>
            </a:r>
            <a:endParaRPr lang="en-US" sz="2800" baseline="-25000" dirty="0" smtClean="0"/>
          </a:p>
          <a:p>
            <a:endParaRPr lang="en-US" sz="2800" baseline="-25000" dirty="0" smtClean="0"/>
          </a:p>
          <a:p>
            <a:r>
              <a:rPr lang="en-US" sz="2800" dirty="0" smtClean="0">
                <a:solidFill>
                  <a:srgbClr val="FFFFFF"/>
                </a:solidFill>
              </a:rPr>
              <a:t>Atmosphere is </a:t>
            </a:r>
            <a:r>
              <a:rPr lang="en-US" sz="2800" dirty="0" smtClean="0">
                <a:solidFill>
                  <a:srgbClr val="FFFF00"/>
                </a:solidFill>
              </a:rPr>
              <a:t>embedded in the gas disk</a:t>
            </a:r>
            <a:r>
              <a:rPr lang="en-US" sz="2800" dirty="0" smtClean="0">
                <a:solidFill>
                  <a:srgbClr val="FFFFFF"/>
                </a:solidFill>
              </a:rPr>
              <a:t>, </a:t>
            </a:r>
            <a:r>
              <a:rPr lang="en-US" sz="2800" dirty="0" smtClean="0">
                <a:solidFill>
                  <a:srgbClr val="FFFF00"/>
                </a:solidFill>
              </a:rPr>
              <a:t>spherically symmetric </a:t>
            </a:r>
            <a:r>
              <a:rPr lang="en-US" sz="2800" dirty="0" smtClean="0">
                <a:solidFill>
                  <a:srgbClr val="FFFFFF"/>
                </a:solidFill>
              </a:rPr>
              <a:t>and in </a:t>
            </a:r>
            <a:r>
              <a:rPr lang="en-US" sz="2800" dirty="0" smtClean="0">
                <a:solidFill>
                  <a:srgbClr val="FFFF00"/>
                </a:solidFill>
              </a:rPr>
              <a:t>hydrostatic balance</a:t>
            </a:r>
          </a:p>
          <a:p>
            <a:endParaRPr lang="en-US" sz="2800" dirty="0">
              <a:solidFill>
                <a:srgbClr val="FFFFFF"/>
              </a:solidFill>
            </a:endParaRPr>
          </a:p>
          <a:p>
            <a:r>
              <a:rPr lang="en-US" sz="2800" dirty="0" smtClean="0">
                <a:solidFill>
                  <a:srgbClr val="FFFFFF"/>
                </a:solidFill>
              </a:rPr>
              <a:t>Two layer atmosphere: </a:t>
            </a:r>
            <a:r>
              <a:rPr lang="en-US" sz="2800" dirty="0" smtClean="0">
                <a:solidFill>
                  <a:srgbClr val="FFFF00"/>
                </a:solidFill>
              </a:rPr>
              <a:t>inner convective </a:t>
            </a:r>
            <a:r>
              <a:rPr lang="en-US" sz="2800" dirty="0" smtClean="0">
                <a:solidFill>
                  <a:srgbClr val="FFFFFF"/>
                </a:solidFill>
              </a:rPr>
              <a:t>region and </a:t>
            </a:r>
            <a:r>
              <a:rPr lang="en-US" sz="2800" dirty="0" smtClean="0">
                <a:solidFill>
                  <a:srgbClr val="FFFF00"/>
                </a:solidFill>
              </a:rPr>
              <a:t>outer </a:t>
            </a:r>
            <a:r>
              <a:rPr lang="en-US" sz="2800" dirty="0" err="1" smtClean="0">
                <a:solidFill>
                  <a:srgbClr val="FFFF00"/>
                </a:solidFill>
              </a:rPr>
              <a:t>radiative</a:t>
            </a:r>
            <a:r>
              <a:rPr lang="en-US" sz="2800" dirty="0" smtClean="0">
                <a:solidFill>
                  <a:srgbClr val="FFFF00"/>
                </a:solidFill>
              </a:rPr>
              <a:t> </a:t>
            </a:r>
            <a:r>
              <a:rPr lang="en-US" sz="2800" dirty="0" smtClean="0">
                <a:solidFill>
                  <a:srgbClr val="FFFFFF"/>
                </a:solidFill>
              </a:rPr>
              <a:t>region </a:t>
            </a:r>
          </a:p>
          <a:p>
            <a:endParaRPr lang="en-US" sz="2800" dirty="0" smtClean="0">
              <a:solidFill>
                <a:srgbClr val="FFFFFF"/>
              </a:solidFill>
            </a:endParaRPr>
          </a:p>
          <a:p>
            <a:r>
              <a:rPr lang="en-US" sz="2800" dirty="0" smtClean="0">
                <a:solidFill>
                  <a:srgbClr val="FFFF00"/>
                </a:solidFill>
              </a:rPr>
              <a:t>Constant luminosity </a:t>
            </a:r>
            <a:r>
              <a:rPr lang="en-US" sz="2800" dirty="0" smtClean="0">
                <a:solidFill>
                  <a:srgbClr val="FFFFFF"/>
                </a:solidFill>
              </a:rPr>
              <a:t>throughout the </a:t>
            </a:r>
            <a:r>
              <a:rPr lang="en-US" sz="2800" dirty="0" err="1" smtClean="0">
                <a:solidFill>
                  <a:srgbClr val="FFFFFF"/>
                </a:solidFill>
              </a:rPr>
              <a:t>radiative</a:t>
            </a:r>
            <a:r>
              <a:rPr lang="en-US" sz="2800" dirty="0" smtClean="0">
                <a:solidFill>
                  <a:srgbClr val="FFFFFF"/>
                </a:solidFill>
              </a:rPr>
              <a:t> region</a:t>
            </a:r>
          </a:p>
          <a:p>
            <a:endParaRPr lang="en-US" sz="2800" dirty="0" smtClean="0">
              <a:solidFill>
                <a:srgbClr val="FFFFFF"/>
              </a:solidFill>
            </a:endParaRPr>
          </a:p>
          <a:p>
            <a:endParaRPr lang="en-US" dirty="0" smtClean="0">
              <a:solidFill>
                <a:srgbClr val="FFFFFF"/>
              </a:solidFill>
            </a:endParaRPr>
          </a:p>
          <a:p>
            <a:endParaRPr lang="en-US" dirty="0">
              <a:solidFill>
                <a:srgbClr val="FFFFFF"/>
              </a:solidFill>
            </a:endParaRPr>
          </a:p>
        </p:txBody>
      </p:sp>
      <p:sp>
        <p:nvSpPr>
          <p:cNvPr id="4" name="TextBox 3"/>
          <p:cNvSpPr txBox="1"/>
          <p:nvPr/>
        </p:nvSpPr>
        <p:spPr>
          <a:xfrm>
            <a:off x="6346844" y="6459338"/>
            <a:ext cx="2782215" cy="307777"/>
          </a:xfrm>
          <a:prstGeom prst="rect">
            <a:avLst/>
          </a:prstGeom>
          <a:noFill/>
        </p:spPr>
        <p:txBody>
          <a:bodyPr wrap="square" rtlCol="0">
            <a:spAutoFit/>
          </a:bodyPr>
          <a:lstStyle/>
          <a:p>
            <a:r>
              <a:rPr lang="en-US" sz="1400" dirty="0"/>
              <a:t>s</a:t>
            </a:r>
            <a:r>
              <a:rPr lang="en-US" sz="1400" dirty="0" smtClean="0"/>
              <a:t>ee Piso</a:t>
            </a:r>
            <a:r>
              <a:rPr lang="en-US" sz="1400" dirty="0"/>
              <a:t> </a:t>
            </a:r>
            <a:r>
              <a:rPr lang="en-US" sz="1400" dirty="0" smtClean="0"/>
              <a:t>&amp; </a:t>
            </a:r>
            <a:r>
              <a:rPr lang="en-US" sz="1400" dirty="0" err="1" smtClean="0"/>
              <a:t>Youdin</a:t>
            </a:r>
            <a:r>
              <a:rPr lang="en-US" sz="1400" dirty="0"/>
              <a:t> </a:t>
            </a:r>
            <a:r>
              <a:rPr lang="en-US" sz="1400" dirty="0" smtClean="0"/>
              <a:t>(2014) for details</a:t>
            </a:r>
            <a:endParaRPr lang="en-US" sz="1400" dirty="0">
              <a:solidFill>
                <a:srgbClr val="000000"/>
              </a:solidFill>
            </a:endParaRPr>
          </a:p>
        </p:txBody>
      </p:sp>
    </p:spTree>
    <p:extLst>
      <p:ext uri="{BB962C8B-B14F-4D97-AF65-F5344CB8AC3E}">
        <p14:creationId xmlns:p14="http://schemas.microsoft.com/office/powerpoint/2010/main" val="3996954205"/>
      </p:ext>
    </p:extLst>
  </p:cSld>
  <p:clrMapOvr>
    <a:masterClrMapping/>
  </p:clrMapOvr>
  <mc:AlternateContent xmlns:mc="http://schemas.openxmlformats.org/markup-compatibility/2006" xmlns:p14="http://schemas.microsoft.com/office/powerpoint/2010/main">
    <mc:Choice Requires="p14">
      <p:transition spd="slow" p14:dur="2000" advTm="44348"/>
    </mc:Choice>
    <mc:Fallback xmlns="">
      <p:transition xmlns:p14="http://schemas.microsoft.com/office/powerpoint/2010/main" spd="slow" advTm="44348"/>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P_vs_r_SPF1_talk.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53" y="1339891"/>
            <a:ext cx="4359818" cy="3044952"/>
          </a:xfrm>
          <a:prstGeom prst="rect">
            <a:avLst/>
          </a:prstGeom>
        </p:spPr>
      </p:pic>
      <p:pic>
        <p:nvPicPr>
          <p:cNvPr id="5" name="Picture 4" descr="tplot_SPF1_tal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3059" y="3683000"/>
            <a:ext cx="4427807" cy="3092437"/>
          </a:xfrm>
          <a:prstGeom prst="rect">
            <a:avLst/>
          </a:prstGeom>
        </p:spPr>
      </p:pic>
      <p:sp>
        <p:nvSpPr>
          <p:cNvPr id="6" name="Title 1"/>
          <p:cNvSpPr>
            <a:spLocks noGrp="1"/>
          </p:cNvSpPr>
          <p:nvPr>
            <p:ph type="title"/>
          </p:nvPr>
        </p:nvSpPr>
        <p:spPr>
          <a:xfrm>
            <a:off x="457200" y="225777"/>
            <a:ext cx="8229600" cy="1465583"/>
          </a:xfrm>
        </p:spPr>
        <p:txBody>
          <a:bodyPr>
            <a:normAutofit fontScale="90000"/>
          </a:bodyPr>
          <a:lstStyle/>
          <a:p>
            <a:r>
              <a:rPr lang="en-US" sz="4200" dirty="0">
                <a:solidFill>
                  <a:srgbClr val="FFFF00"/>
                </a:solidFill>
              </a:rPr>
              <a:t>Static profiles </a:t>
            </a:r>
            <a:r>
              <a:rPr lang="en-US" sz="4200" dirty="0">
                <a:solidFill>
                  <a:srgbClr val="FFFFFF"/>
                </a:solidFill>
              </a:rPr>
              <a:t>connected by global </a:t>
            </a:r>
            <a:r>
              <a:rPr lang="en-US" sz="4200" dirty="0">
                <a:solidFill>
                  <a:srgbClr val="FFFF00"/>
                </a:solidFill>
              </a:rPr>
              <a:t>cooling</a:t>
            </a:r>
            <a:r>
              <a:rPr lang="en-US" sz="4200" dirty="0">
                <a:solidFill>
                  <a:srgbClr val="FFFFFF"/>
                </a:solidFill>
              </a:rPr>
              <a:t> </a:t>
            </a:r>
            <a:r>
              <a:rPr lang="en-US" sz="4200" dirty="0" smtClean="0">
                <a:solidFill>
                  <a:srgbClr val="FFFF00"/>
                </a:solidFill>
              </a:rPr>
              <a:t>equation</a:t>
            </a:r>
            <a:r>
              <a:rPr lang="en-US" sz="4200" dirty="0" smtClean="0">
                <a:solidFill>
                  <a:srgbClr val="FFFFFF"/>
                </a:solidFill>
              </a:rPr>
              <a:t> </a:t>
            </a:r>
            <a:r>
              <a:rPr lang="en-US" dirty="0">
                <a:solidFill>
                  <a:srgbClr val="FFFFFF"/>
                </a:solidFill>
              </a:rPr>
              <a:t/>
            </a:r>
            <a:br>
              <a:rPr lang="en-US" dirty="0">
                <a:solidFill>
                  <a:srgbClr val="FFFFFF"/>
                </a:solidFill>
              </a:rPr>
            </a:br>
            <a:endParaRPr lang="en-US" dirty="0">
              <a:solidFill>
                <a:srgbClr val="FFFF00"/>
              </a:solidFill>
            </a:endParaRPr>
          </a:p>
        </p:txBody>
      </p:sp>
      <p:sp>
        <p:nvSpPr>
          <p:cNvPr id="8" name="Rectangle 7"/>
          <p:cNvSpPr/>
          <p:nvPr/>
        </p:nvSpPr>
        <p:spPr>
          <a:xfrm>
            <a:off x="4623059" y="2417826"/>
            <a:ext cx="2582333" cy="707886"/>
          </a:xfrm>
          <a:prstGeom prst="rect">
            <a:avLst/>
          </a:prstGeom>
          <a:scene3d>
            <a:camera prst="orthographicFront">
              <a:rot lat="0" lon="0" rev="18900000"/>
            </a:camera>
            <a:lightRig rig="threePt" dir="t"/>
          </a:scene3d>
        </p:spPr>
        <p:txBody>
          <a:bodyPr wrap="square">
            <a:spAutoFit/>
          </a:bodyPr>
          <a:lstStyle/>
          <a:p>
            <a:r>
              <a:rPr lang="en-US" sz="4000" i="1" dirty="0">
                <a:solidFill>
                  <a:srgbClr val="FFFF00"/>
                </a:solidFill>
              </a:rPr>
              <a:t>L ~ -</a:t>
            </a:r>
            <a:r>
              <a:rPr lang="en-US" sz="4000" i="1" dirty="0" err="1">
                <a:solidFill>
                  <a:srgbClr val="FFFF00"/>
                </a:solidFill>
              </a:rPr>
              <a:t>dE</a:t>
            </a:r>
            <a:r>
              <a:rPr lang="en-US" sz="4000" i="1" dirty="0">
                <a:solidFill>
                  <a:srgbClr val="FFFF00"/>
                </a:solidFill>
              </a:rPr>
              <a:t>/</a:t>
            </a:r>
            <a:r>
              <a:rPr lang="en-US" sz="4000" i="1" dirty="0" err="1">
                <a:solidFill>
                  <a:srgbClr val="FFFF00"/>
                </a:solidFill>
              </a:rPr>
              <a:t>dt</a:t>
            </a:r>
            <a:endParaRPr lang="en-US" sz="4000" dirty="0">
              <a:solidFill>
                <a:srgbClr val="FFFF00"/>
              </a:solidFill>
            </a:endParaRPr>
          </a:p>
        </p:txBody>
      </p:sp>
      <p:cxnSp>
        <p:nvCxnSpPr>
          <p:cNvPr id="9" name="Straight Arrow Connector 8"/>
          <p:cNvCxnSpPr/>
          <p:nvPr/>
        </p:nvCxnSpPr>
        <p:spPr>
          <a:xfrm>
            <a:off x="4722898" y="2295371"/>
            <a:ext cx="1203876" cy="1243602"/>
          </a:xfrm>
          <a:prstGeom prst="straightConnector1">
            <a:avLst/>
          </a:prstGeom>
          <a:ln>
            <a:solidFill>
              <a:srgbClr val="FFFF00"/>
            </a:solidFill>
            <a:tailEnd type="arrow"/>
          </a:ln>
          <a:effectLst/>
        </p:spPr>
        <p:style>
          <a:lnRef idx="2">
            <a:schemeClr val="accent1"/>
          </a:lnRef>
          <a:fillRef idx="0">
            <a:schemeClr val="accent1"/>
          </a:fillRef>
          <a:effectRef idx="1">
            <a:schemeClr val="accent1"/>
          </a:effectRef>
          <a:fontRef idx="minor">
            <a:schemeClr val="tx1"/>
          </a:fontRef>
        </p:style>
      </p:cxnSp>
      <p:pic>
        <p:nvPicPr>
          <p:cNvPr id="12" name="Picture 11"/>
          <p:cNvPicPr/>
          <p:nvPr/>
        </p:nvPicPr>
        <p:blipFill>
          <a:blip r:embed="rId4"/>
          <a:stretch>
            <a:fillRect/>
          </a:stretch>
        </p:blipFill>
        <p:spPr>
          <a:xfrm>
            <a:off x="1190978" y="4642786"/>
            <a:ext cx="1998133" cy="818214"/>
          </a:xfrm>
          <a:prstGeom prst="rect">
            <a:avLst/>
          </a:prstGeom>
          <a:solidFill>
            <a:srgbClr val="FFFF00"/>
          </a:solidFill>
          <a:ln w="50800">
            <a:solidFill>
              <a:srgbClr val="0000FF"/>
            </a:solidFill>
          </a:ln>
        </p:spPr>
      </p:pic>
      <p:sp>
        <p:nvSpPr>
          <p:cNvPr id="13" name="TextBox 12"/>
          <p:cNvSpPr txBox="1"/>
          <p:nvPr/>
        </p:nvSpPr>
        <p:spPr>
          <a:xfrm>
            <a:off x="93071" y="5578115"/>
            <a:ext cx="4529988" cy="1200328"/>
          </a:xfrm>
          <a:prstGeom prst="rect">
            <a:avLst/>
          </a:prstGeom>
          <a:noFill/>
        </p:spPr>
        <p:txBody>
          <a:bodyPr wrap="square" rtlCol="0">
            <a:spAutoFit/>
          </a:bodyPr>
          <a:lstStyle/>
          <a:p>
            <a:r>
              <a:rPr lang="en-US" sz="2400" dirty="0" smtClean="0">
                <a:solidFill>
                  <a:srgbClr val="FFFF00"/>
                </a:solidFill>
              </a:rPr>
              <a:t>Adiabatic gradient </a:t>
            </a:r>
            <a:r>
              <a:rPr lang="en-US" sz="2400" dirty="0" smtClean="0"/>
              <a:t>relates </a:t>
            </a:r>
            <a:r>
              <a:rPr lang="en-US" sz="2400" i="1" dirty="0" smtClean="0">
                <a:solidFill>
                  <a:srgbClr val="FFFF00"/>
                </a:solidFill>
              </a:rPr>
              <a:t>P</a:t>
            </a:r>
            <a:r>
              <a:rPr lang="en-US" sz="2400" dirty="0" smtClean="0"/>
              <a:t>, </a:t>
            </a:r>
            <a:r>
              <a:rPr lang="en-US" sz="2400" i="1" dirty="0" smtClean="0">
                <a:solidFill>
                  <a:srgbClr val="FFFF00"/>
                </a:solidFill>
              </a:rPr>
              <a:t>T</a:t>
            </a:r>
            <a:r>
              <a:rPr lang="en-US" sz="2400" dirty="0" smtClean="0"/>
              <a:t>, </a:t>
            </a:r>
            <a:r>
              <a:rPr lang="en-US" sz="2400" i="1" dirty="0" smtClean="0">
                <a:solidFill>
                  <a:srgbClr val="FFFF00"/>
                </a:solidFill>
              </a:rPr>
              <a:t>rho</a:t>
            </a:r>
            <a:r>
              <a:rPr lang="en-US" sz="2400" dirty="0" smtClean="0"/>
              <a:t> =&gt; determines atmospheric profile and </a:t>
            </a:r>
            <a:r>
              <a:rPr lang="en-US" sz="2400" dirty="0" err="1" smtClean="0"/>
              <a:t>parametrizes</a:t>
            </a:r>
            <a:r>
              <a:rPr lang="en-US" sz="2400" dirty="0" smtClean="0"/>
              <a:t> </a:t>
            </a:r>
            <a:r>
              <a:rPr lang="en-US" sz="2400" dirty="0" smtClean="0">
                <a:solidFill>
                  <a:srgbClr val="FFFF00"/>
                </a:solidFill>
              </a:rPr>
              <a:t>EOS</a:t>
            </a:r>
            <a:r>
              <a:rPr lang="en-US" sz="2400" dirty="0" smtClean="0"/>
              <a:t>  </a:t>
            </a:r>
            <a:endParaRPr lang="en-US" sz="2400" dirty="0"/>
          </a:p>
        </p:txBody>
      </p:sp>
      <p:sp>
        <p:nvSpPr>
          <p:cNvPr id="14" name="TextBox 13"/>
          <p:cNvSpPr txBox="1"/>
          <p:nvPr/>
        </p:nvSpPr>
        <p:spPr>
          <a:xfrm>
            <a:off x="242285" y="3996484"/>
            <a:ext cx="2149443" cy="353943"/>
          </a:xfrm>
          <a:prstGeom prst="rect">
            <a:avLst/>
          </a:prstGeom>
          <a:noFill/>
        </p:spPr>
        <p:txBody>
          <a:bodyPr wrap="square" rtlCol="0">
            <a:spAutoFit/>
          </a:bodyPr>
          <a:lstStyle/>
          <a:p>
            <a:r>
              <a:rPr lang="en-US" sz="1700" dirty="0" smtClean="0">
                <a:solidFill>
                  <a:schemeClr val="bg1"/>
                </a:solidFill>
              </a:rPr>
              <a:t>a = 10 AU, </a:t>
            </a:r>
            <a:r>
              <a:rPr lang="en-US" sz="1700" dirty="0" err="1" smtClean="0">
                <a:solidFill>
                  <a:schemeClr val="bg1"/>
                </a:solidFill>
              </a:rPr>
              <a:t>M</a:t>
            </a:r>
            <a:r>
              <a:rPr lang="en-US" sz="1700" baseline="-25000" dirty="0" err="1" smtClean="0">
                <a:solidFill>
                  <a:schemeClr val="bg1"/>
                </a:solidFill>
              </a:rPr>
              <a:t>c</a:t>
            </a:r>
            <a:r>
              <a:rPr lang="en-US" sz="1700" dirty="0" smtClean="0">
                <a:solidFill>
                  <a:schemeClr val="bg1"/>
                </a:solidFill>
              </a:rPr>
              <a:t> = 5 M</a:t>
            </a:r>
            <a:r>
              <a:rPr lang="en-US" sz="1700" baseline="-25000" dirty="0">
                <a:solidFill>
                  <a:schemeClr val="bg1"/>
                </a:solidFill>
              </a:rPr>
              <a:t>E</a:t>
            </a:r>
          </a:p>
        </p:txBody>
      </p:sp>
      <p:sp>
        <p:nvSpPr>
          <p:cNvPr id="15" name="TextBox 14"/>
          <p:cNvSpPr txBox="1"/>
          <p:nvPr/>
        </p:nvSpPr>
        <p:spPr>
          <a:xfrm>
            <a:off x="4781389" y="6397945"/>
            <a:ext cx="2149443" cy="353943"/>
          </a:xfrm>
          <a:prstGeom prst="rect">
            <a:avLst/>
          </a:prstGeom>
          <a:noFill/>
        </p:spPr>
        <p:txBody>
          <a:bodyPr wrap="square" rtlCol="0">
            <a:spAutoFit/>
          </a:bodyPr>
          <a:lstStyle/>
          <a:p>
            <a:r>
              <a:rPr lang="en-US" sz="1700" dirty="0" smtClean="0">
                <a:solidFill>
                  <a:schemeClr val="bg1"/>
                </a:solidFill>
              </a:rPr>
              <a:t>a = 10 AU, </a:t>
            </a:r>
            <a:r>
              <a:rPr lang="en-US" sz="1700" dirty="0" err="1" smtClean="0">
                <a:solidFill>
                  <a:schemeClr val="bg1"/>
                </a:solidFill>
              </a:rPr>
              <a:t>M</a:t>
            </a:r>
            <a:r>
              <a:rPr lang="en-US" sz="1700" baseline="-25000" dirty="0" err="1" smtClean="0">
                <a:solidFill>
                  <a:schemeClr val="bg1"/>
                </a:solidFill>
              </a:rPr>
              <a:t>c</a:t>
            </a:r>
            <a:r>
              <a:rPr lang="en-US" sz="1700" dirty="0" smtClean="0">
                <a:solidFill>
                  <a:schemeClr val="bg1"/>
                </a:solidFill>
              </a:rPr>
              <a:t> = 5 M</a:t>
            </a:r>
            <a:r>
              <a:rPr lang="en-US" sz="1700" baseline="-25000" dirty="0">
                <a:solidFill>
                  <a:schemeClr val="bg1"/>
                </a:solidFill>
              </a:rPr>
              <a:t>E</a:t>
            </a:r>
          </a:p>
        </p:txBody>
      </p:sp>
      <p:sp>
        <p:nvSpPr>
          <p:cNvPr id="22" name="TextBox 21"/>
          <p:cNvSpPr txBox="1"/>
          <p:nvPr/>
        </p:nvSpPr>
        <p:spPr>
          <a:xfrm>
            <a:off x="3426431" y="1862370"/>
            <a:ext cx="868028" cy="276999"/>
          </a:xfrm>
          <a:prstGeom prst="rect">
            <a:avLst/>
          </a:prstGeom>
          <a:noFill/>
        </p:spPr>
        <p:txBody>
          <a:bodyPr wrap="square" rtlCol="0">
            <a:spAutoFit/>
          </a:bodyPr>
          <a:lstStyle/>
          <a:p>
            <a:r>
              <a:rPr lang="en-US" sz="1200" dirty="0" smtClean="0">
                <a:solidFill>
                  <a:srgbClr val="000000"/>
                </a:solidFill>
              </a:rPr>
              <a:t>RADIATIVE</a:t>
            </a:r>
            <a:endParaRPr lang="en-US" sz="1200" dirty="0">
              <a:solidFill>
                <a:srgbClr val="000000"/>
              </a:solidFill>
            </a:endParaRPr>
          </a:p>
        </p:txBody>
      </p:sp>
      <p:sp>
        <p:nvSpPr>
          <p:cNvPr id="23" name="TextBox 22"/>
          <p:cNvSpPr txBox="1"/>
          <p:nvPr/>
        </p:nvSpPr>
        <p:spPr>
          <a:xfrm>
            <a:off x="2291221" y="1860917"/>
            <a:ext cx="1034703" cy="276999"/>
          </a:xfrm>
          <a:prstGeom prst="rect">
            <a:avLst/>
          </a:prstGeom>
          <a:noFill/>
        </p:spPr>
        <p:txBody>
          <a:bodyPr wrap="square" rtlCol="0">
            <a:spAutoFit/>
          </a:bodyPr>
          <a:lstStyle/>
          <a:p>
            <a:r>
              <a:rPr lang="en-US" sz="1200" dirty="0" smtClean="0">
                <a:solidFill>
                  <a:srgbClr val="000000"/>
                </a:solidFill>
              </a:rPr>
              <a:t>CONVECTIVE</a:t>
            </a:r>
            <a:endParaRPr lang="en-US" sz="1200" dirty="0">
              <a:solidFill>
                <a:srgbClr val="000000"/>
              </a:solidFill>
            </a:endParaRPr>
          </a:p>
        </p:txBody>
      </p:sp>
    </p:spTree>
    <p:extLst>
      <p:ext uri="{BB962C8B-B14F-4D97-AF65-F5344CB8AC3E}">
        <p14:creationId xmlns:p14="http://schemas.microsoft.com/office/powerpoint/2010/main" val="157294332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648560" y="2350736"/>
            <a:ext cx="7890793" cy="4207747"/>
            <a:chOff x="553977" y="2418285"/>
            <a:chExt cx="7728656" cy="3707878"/>
          </a:xfrm>
        </p:grpSpPr>
        <p:sp>
          <p:nvSpPr>
            <p:cNvPr id="17" name="Rectangle 16"/>
            <p:cNvSpPr/>
            <p:nvPr/>
          </p:nvSpPr>
          <p:spPr>
            <a:xfrm>
              <a:off x="553977" y="2418285"/>
              <a:ext cx="7728656" cy="370787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700806" y="2617117"/>
              <a:ext cx="7457536" cy="3342962"/>
              <a:chOff x="687294" y="3363028"/>
              <a:chExt cx="7457536" cy="3342962"/>
            </a:xfrm>
          </p:grpSpPr>
          <p:pic>
            <p:nvPicPr>
              <p:cNvPr id="5" name="Picture 4" descr="delad_S_exolun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94" y="3363028"/>
                <a:ext cx="3682005" cy="3263900"/>
              </a:xfrm>
              <a:prstGeom prst="rect">
                <a:avLst/>
              </a:prstGeom>
            </p:spPr>
          </p:pic>
          <p:pic>
            <p:nvPicPr>
              <p:cNvPr id="6" name="Picture 5" descr="delad_S_exolunch_3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0230" y="3442090"/>
                <a:ext cx="3784600" cy="3263900"/>
              </a:xfrm>
              <a:prstGeom prst="rect">
                <a:avLst/>
              </a:prstGeom>
            </p:spPr>
          </p:pic>
        </p:grpSp>
      </p:grpSp>
      <p:sp>
        <p:nvSpPr>
          <p:cNvPr id="37" name="Title 1"/>
          <p:cNvSpPr>
            <a:spLocks noGrp="1"/>
          </p:cNvSpPr>
          <p:nvPr>
            <p:ph type="title"/>
          </p:nvPr>
        </p:nvSpPr>
        <p:spPr>
          <a:xfrm>
            <a:off x="457200" y="17948"/>
            <a:ext cx="8229600" cy="1143000"/>
          </a:xfrm>
        </p:spPr>
        <p:txBody>
          <a:bodyPr>
            <a:normAutofit fontScale="90000"/>
          </a:bodyPr>
          <a:lstStyle/>
          <a:p>
            <a:r>
              <a:rPr lang="en-US" dirty="0" smtClean="0"/>
              <a:t>   </a:t>
            </a:r>
            <a:r>
              <a:rPr lang="en-US" sz="3800" dirty="0" smtClean="0"/>
              <a:t>Adiabatic gradient                 is                            </a:t>
            </a:r>
            <a:r>
              <a:rPr lang="en-US" sz="3800" dirty="0" smtClean="0">
                <a:solidFill>
                  <a:srgbClr val="FFFF00"/>
                </a:solidFill>
              </a:rPr>
              <a:t>variable</a:t>
            </a:r>
            <a:r>
              <a:rPr lang="en-US" sz="3800" dirty="0" smtClean="0"/>
              <a:t> for </a:t>
            </a:r>
            <a:r>
              <a:rPr lang="en-US" sz="3800" dirty="0" smtClean="0">
                <a:solidFill>
                  <a:srgbClr val="FFFF00"/>
                </a:solidFill>
              </a:rPr>
              <a:t>realistic EOS</a:t>
            </a:r>
            <a:endParaRPr lang="en-US" sz="3800" dirty="0">
              <a:solidFill>
                <a:srgbClr val="FFFF00"/>
              </a:solidFill>
            </a:endParaRPr>
          </a:p>
        </p:txBody>
      </p:sp>
      <p:pic>
        <p:nvPicPr>
          <p:cNvPr id="38" name="Picture 37"/>
          <p:cNvPicPr/>
          <p:nvPr/>
        </p:nvPicPr>
        <p:blipFill>
          <a:blip r:embed="rId4"/>
          <a:stretch>
            <a:fillRect/>
          </a:stretch>
        </p:blipFill>
        <p:spPr>
          <a:xfrm>
            <a:off x="5528254" y="99008"/>
            <a:ext cx="1296547" cy="554135"/>
          </a:xfrm>
          <a:prstGeom prst="rect">
            <a:avLst/>
          </a:prstGeom>
          <a:solidFill>
            <a:srgbClr val="FFFF00"/>
          </a:solidFill>
          <a:ln w="25400">
            <a:solidFill>
              <a:srgbClr val="0000FF"/>
            </a:solidFill>
          </a:ln>
        </p:spPr>
      </p:pic>
      <p:sp>
        <p:nvSpPr>
          <p:cNvPr id="10" name="TextBox 9"/>
          <p:cNvSpPr txBox="1"/>
          <p:nvPr/>
        </p:nvSpPr>
        <p:spPr>
          <a:xfrm>
            <a:off x="5895894" y="2313604"/>
            <a:ext cx="2782215" cy="307777"/>
          </a:xfrm>
          <a:prstGeom prst="rect">
            <a:avLst/>
          </a:prstGeom>
          <a:noFill/>
        </p:spPr>
        <p:txBody>
          <a:bodyPr wrap="square" rtlCol="0">
            <a:spAutoFit/>
          </a:bodyPr>
          <a:lstStyle/>
          <a:p>
            <a:r>
              <a:rPr lang="en-US" sz="1400" dirty="0" smtClean="0">
                <a:solidFill>
                  <a:srgbClr val="000000"/>
                </a:solidFill>
              </a:rPr>
              <a:t>Piso, </a:t>
            </a:r>
            <a:r>
              <a:rPr lang="en-US" sz="1400" dirty="0" err="1" smtClean="0">
                <a:solidFill>
                  <a:srgbClr val="000000"/>
                </a:solidFill>
              </a:rPr>
              <a:t>Youdin</a:t>
            </a:r>
            <a:r>
              <a:rPr lang="en-US" sz="1400" dirty="0" smtClean="0">
                <a:solidFill>
                  <a:srgbClr val="000000"/>
                </a:solidFill>
              </a:rPr>
              <a:t>, &amp; Murray-Clay (2015)</a:t>
            </a:r>
            <a:endParaRPr lang="en-US" sz="1400" dirty="0">
              <a:solidFill>
                <a:srgbClr val="000000"/>
              </a:solidFill>
            </a:endParaRPr>
          </a:p>
        </p:txBody>
      </p:sp>
    </p:spTree>
    <p:extLst>
      <p:ext uri="{BB962C8B-B14F-4D97-AF65-F5344CB8AC3E}">
        <p14:creationId xmlns:p14="http://schemas.microsoft.com/office/powerpoint/2010/main" val="327280204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48560" y="2350736"/>
            <a:ext cx="7890793" cy="4207747"/>
            <a:chOff x="648560" y="1918416"/>
            <a:chExt cx="7890793" cy="4207747"/>
          </a:xfrm>
        </p:grpSpPr>
        <p:grpSp>
          <p:nvGrpSpPr>
            <p:cNvPr id="18" name="Group 17"/>
            <p:cNvGrpSpPr/>
            <p:nvPr/>
          </p:nvGrpSpPr>
          <p:grpSpPr>
            <a:xfrm>
              <a:off x="648560" y="1918416"/>
              <a:ext cx="7890793" cy="4207747"/>
              <a:chOff x="553977" y="2418285"/>
              <a:chExt cx="7728656" cy="3707878"/>
            </a:xfrm>
          </p:grpSpPr>
          <p:sp>
            <p:nvSpPr>
              <p:cNvPr id="17" name="Rectangle 16"/>
              <p:cNvSpPr/>
              <p:nvPr/>
            </p:nvSpPr>
            <p:spPr>
              <a:xfrm>
                <a:off x="553977" y="2418285"/>
                <a:ext cx="7728656" cy="370787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700806" y="2617117"/>
                <a:ext cx="7457536" cy="3342962"/>
                <a:chOff x="687294" y="3363028"/>
                <a:chExt cx="7457536" cy="3342962"/>
              </a:xfrm>
            </p:grpSpPr>
            <p:pic>
              <p:nvPicPr>
                <p:cNvPr id="5" name="Picture 4" descr="delad_S_exolun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94" y="3363028"/>
                  <a:ext cx="3682005" cy="3263900"/>
                </a:xfrm>
                <a:prstGeom prst="rect">
                  <a:avLst/>
                </a:prstGeom>
              </p:spPr>
            </p:pic>
            <p:pic>
              <p:nvPicPr>
                <p:cNvPr id="6" name="Picture 5" descr="delad_S_exolunch_3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0230" y="3442090"/>
                  <a:ext cx="3784600" cy="3263900"/>
                </a:xfrm>
                <a:prstGeom prst="rect">
                  <a:avLst/>
                </a:prstGeom>
              </p:spPr>
            </p:pic>
          </p:grpSp>
          <p:cxnSp>
            <p:nvCxnSpPr>
              <p:cNvPr id="13" name="Straight Arrow Connector 12"/>
              <p:cNvCxnSpPr/>
              <p:nvPr/>
            </p:nvCxnSpPr>
            <p:spPr>
              <a:xfrm>
                <a:off x="5118074" y="2787477"/>
                <a:ext cx="1614257" cy="1134060"/>
              </a:xfrm>
              <a:prstGeom prst="straightConnector1">
                <a:avLst/>
              </a:prstGeom>
              <a:ln>
                <a:solidFill>
                  <a:schemeClr val="bg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530056" y="2462021"/>
                <a:ext cx="1606698" cy="325456"/>
              </a:xfrm>
              <a:prstGeom prst="rect">
                <a:avLst/>
              </a:prstGeom>
              <a:noFill/>
            </p:spPr>
            <p:txBody>
              <a:bodyPr wrap="square" rtlCol="0">
                <a:spAutoFit/>
              </a:bodyPr>
              <a:lstStyle/>
              <a:p>
                <a:r>
                  <a:rPr lang="en-US" dirty="0" smtClean="0">
                    <a:solidFill>
                      <a:schemeClr val="bg1"/>
                    </a:solidFill>
                  </a:rPr>
                  <a:t>Saumon+95</a:t>
                </a:r>
                <a:endParaRPr lang="en-US" dirty="0">
                  <a:solidFill>
                    <a:schemeClr val="bg1"/>
                  </a:solidFill>
                </a:endParaRPr>
              </a:p>
            </p:txBody>
          </p:sp>
        </p:grpSp>
        <p:sp>
          <p:nvSpPr>
            <p:cNvPr id="31" name="TextBox 30"/>
            <p:cNvSpPr txBox="1"/>
            <p:nvPr/>
          </p:nvSpPr>
          <p:spPr>
            <a:xfrm>
              <a:off x="3651875" y="5675980"/>
              <a:ext cx="1666300" cy="369332"/>
            </a:xfrm>
            <a:prstGeom prst="rect">
              <a:avLst/>
            </a:prstGeom>
            <a:noFill/>
          </p:spPr>
          <p:txBody>
            <a:bodyPr wrap="square" rtlCol="0">
              <a:spAutoFit/>
            </a:bodyPr>
            <a:lstStyle/>
            <a:p>
              <a:r>
                <a:rPr lang="en-US" dirty="0" smtClean="0">
                  <a:solidFill>
                    <a:srgbClr val="000000"/>
                  </a:solidFill>
                </a:rPr>
                <a:t>Our extension</a:t>
              </a:r>
              <a:endParaRPr lang="en-US" dirty="0">
                <a:solidFill>
                  <a:srgbClr val="000000"/>
                </a:solidFill>
              </a:endParaRPr>
            </a:p>
          </p:txBody>
        </p:sp>
      </p:grpSp>
      <p:sp>
        <p:nvSpPr>
          <p:cNvPr id="37" name="Title 1"/>
          <p:cNvSpPr>
            <a:spLocks noGrp="1"/>
          </p:cNvSpPr>
          <p:nvPr>
            <p:ph type="title"/>
          </p:nvPr>
        </p:nvSpPr>
        <p:spPr>
          <a:xfrm>
            <a:off x="457200" y="17948"/>
            <a:ext cx="8229600" cy="1143000"/>
          </a:xfrm>
        </p:spPr>
        <p:txBody>
          <a:bodyPr>
            <a:normAutofit fontScale="90000"/>
          </a:bodyPr>
          <a:lstStyle/>
          <a:p>
            <a:r>
              <a:rPr lang="en-US" dirty="0" smtClean="0"/>
              <a:t>   </a:t>
            </a:r>
            <a:r>
              <a:rPr lang="en-US" sz="3800" dirty="0" smtClean="0"/>
              <a:t>Adiabatic gradient                 is                            </a:t>
            </a:r>
            <a:r>
              <a:rPr lang="en-US" sz="3800" dirty="0" smtClean="0">
                <a:solidFill>
                  <a:srgbClr val="FFFF00"/>
                </a:solidFill>
              </a:rPr>
              <a:t>variable</a:t>
            </a:r>
            <a:r>
              <a:rPr lang="en-US" sz="3800" dirty="0" smtClean="0"/>
              <a:t> for </a:t>
            </a:r>
            <a:r>
              <a:rPr lang="en-US" sz="3800" dirty="0" smtClean="0">
                <a:solidFill>
                  <a:srgbClr val="FFFF00"/>
                </a:solidFill>
              </a:rPr>
              <a:t>realistic EOS</a:t>
            </a:r>
            <a:endParaRPr lang="en-US" sz="3800" dirty="0">
              <a:solidFill>
                <a:srgbClr val="FFFF00"/>
              </a:solidFill>
            </a:endParaRPr>
          </a:p>
        </p:txBody>
      </p:sp>
      <p:pic>
        <p:nvPicPr>
          <p:cNvPr id="38" name="Picture 37"/>
          <p:cNvPicPr/>
          <p:nvPr/>
        </p:nvPicPr>
        <p:blipFill>
          <a:blip r:embed="rId4"/>
          <a:stretch>
            <a:fillRect/>
          </a:stretch>
        </p:blipFill>
        <p:spPr>
          <a:xfrm>
            <a:off x="5528254" y="99008"/>
            <a:ext cx="1296547" cy="554135"/>
          </a:xfrm>
          <a:prstGeom prst="rect">
            <a:avLst/>
          </a:prstGeom>
          <a:solidFill>
            <a:srgbClr val="FFFF00"/>
          </a:solidFill>
          <a:ln w="25400">
            <a:solidFill>
              <a:srgbClr val="0000FF"/>
            </a:solidFill>
          </a:ln>
        </p:spPr>
      </p:pic>
      <p:cxnSp>
        <p:nvCxnSpPr>
          <p:cNvPr id="39" name="Straight Arrow Connector 38"/>
          <p:cNvCxnSpPr/>
          <p:nvPr/>
        </p:nvCxnSpPr>
        <p:spPr>
          <a:xfrm flipH="1" flipV="1">
            <a:off x="2810492" y="4672172"/>
            <a:ext cx="1475549" cy="1444476"/>
          </a:xfrm>
          <a:prstGeom prst="straightConnector1">
            <a:avLst/>
          </a:prstGeom>
          <a:ln>
            <a:solidFill>
              <a:schemeClr val="bg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4286041" y="4672172"/>
            <a:ext cx="1172660" cy="1444476"/>
          </a:xfrm>
          <a:prstGeom prst="straightConnector1">
            <a:avLst/>
          </a:prstGeom>
          <a:ln>
            <a:solidFill>
              <a:schemeClr val="bg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3798778" y="2769700"/>
            <a:ext cx="1519397" cy="655047"/>
          </a:xfrm>
          <a:prstGeom prst="straightConnector1">
            <a:avLst/>
          </a:prstGeom>
          <a:ln>
            <a:solidFill>
              <a:schemeClr val="bg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895894" y="2313604"/>
            <a:ext cx="2782215" cy="307777"/>
          </a:xfrm>
          <a:prstGeom prst="rect">
            <a:avLst/>
          </a:prstGeom>
          <a:noFill/>
        </p:spPr>
        <p:txBody>
          <a:bodyPr wrap="square" rtlCol="0">
            <a:spAutoFit/>
          </a:bodyPr>
          <a:lstStyle/>
          <a:p>
            <a:r>
              <a:rPr lang="en-US" sz="1400" dirty="0" smtClean="0">
                <a:solidFill>
                  <a:srgbClr val="000000"/>
                </a:solidFill>
              </a:rPr>
              <a:t>Piso, </a:t>
            </a:r>
            <a:r>
              <a:rPr lang="en-US" sz="1400" dirty="0" err="1" smtClean="0">
                <a:solidFill>
                  <a:srgbClr val="000000"/>
                </a:solidFill>
              </a:rPr>
              <a:t>Youdin</a:t>
            </a:r>
            <a:r>
              <a:rPr lang="en-US" sz="1400" dirty="0" smtClean="0">
                <a:solidFill>
                  <a:srgbClr val="000000"/>
                </a:solidFill>
              </a:rPr>
              <a:t>, &amp; Murray-Clay (2015)</a:t>
            </a:r>
            <a:endParaRPr lang="en-US" sz="1400" dirty="0">
              <a:solidFill>
                <a:srgbClr val="000000"/>
              </a:solidFill>
            </a:endParaRPr>
          </a:p>
        </p:txBody>
      </p:sp>
    </p:spTree>
    <p:extLst>
      <p:ext uri="{BB962C8B-B14F-4D97-AF65-F5344CB8AC3E}">
        <p14:creationId xmlns:p14="http://schemas.microsoft.com/office/powerpoint/2010/main" val="60779106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fontScale="92500" lnSpcReduction="10000"/>
          </a:bodyPr>
          <a:lstStyle/>
          <a:p>
            <a:pPr marL="514350" indent="-514350">
              <a:buFont typeface="+mj-lt"/>
              <a:buAutoNum type="arabicPeriod"/>
            </a:pPr>
            <a:r>
              <a:rPr lang="en-US" dirty="0" smtClean="0"/>
              <a:t>The disk-planet connection</a:t>
            </a:r>
          </a:p>
          <a:p>
            <a:pPr marL="514350" indent="-514350">
              <a:buFont typeface="+mj-lt"/>
              <a:buAutoNum type="arabicPeriod"/>
            </a:pPr>
            <a:r>
              <a:rPr lang="en-US" dirty="0" smtClean="0">
                <a:solidFill>
                  <a:srgbClr val="FFFF00"/>
                </a:solidFill>
              </a:rPr>
              <a:t>Previous Research: Minimum Core Masses for Planet Formation</a:t>
            </a:r>
          </a:p>
          <a:p>
            <a:pPr marL="514350" indent="-514350">
              <a:buFont typeface="+mj-lt"/>
              <a:buAutoNum type="arabicPeriod"/>
            </a:pPr>
            <a:r>
              <a:rPr lang="en-US" dirty="0" err="1" smtClean="0"/>
              <a:t>Protoplanetary</a:t>
            </a:r>
            <a:r>
              <a:rPr lang="en-US" dirty="0" smtClean="0"/>
              <a:t> disk compositions</a:t>
            </a:r>
          </a:p>
          <a:p>
            <a:pPr marL="514350" indent="-514350">
              <a:buFont typeface="+mj-lt"/>
              <a:buAutoNum type="arabicPeriod"/>
            </a:pPr>
            <a:r>
              <a:rPr lang="en-US" dirty="0" smtClean="0"/>
              <a:t>Proposed Research</a:t>
            </a:r>
          </a:p>
          <a:p>
            <a:pPr marL="914400" lvl="1" indent="-514350"/>
            <a:r>
              <a:rPr lang="en-US" dirty="0" smtClean="0"/>
              <a:t>Radial drift of solids, snowline locations and C/O ratios</a:t>
            </a:r>
          </a:p>
          <a:p>
            <a:pPr marL="914400" lvl="1" indent="-514350"/>
            <a:r>
              <a:rPr lang="en-US" dirty="0" smtClean="0"/>
              <a:t>Chemical effects</a:t>
            </a:r>
          </a:p>
          <a:p>
            <a:pPr marL="0" indent="0">
              <a:buNone/>
            </a:pPr>
            <a:r>
              <a:rPr lang="en-US" dirty="0" smtClean="0"/>
              <a:t>4.  Preliminary Results</a:t>
            </a:r>
          </a:p>
          <a:p>
            <a:pPr marL="0" indent="0">
              <a:buNone/>
            </a:pPr>
            <a:r>
              <a:rPr lang="en-US" dirty="0" smtClean="0"/>
              <a:t>5.  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289461874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648560" y="2350736"/>
            <a:ext cx="7890793" cy="4207747"/>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798469" y="2576373"/>
            <a:ext cx="7613985" cy="3793636"/>
            <a:chOff x="687294" y="3363028"/>
            <a:chExt cx="7457536" cy="3342962"/>
          </a:xfrm>
        </p:grpSpPr>
        <p:pic>
          <p:nvPicPr>
            <p:cNvPr id="5" name="Picture 4" descr="delad_S_exolun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94" y="3363028"/>
              <a:ext cx="3682005" cy="3263900"/>
            </a:xfrm>
            <a:prstGeom prst="rect">
              <a:avLst/>
            </a:prstGeom>
          </p:spPr>
        </p:pic>
        <p:pic>
          <p:nvPicPr>
            <p:cNvPr id="6" name="Picture 5" descr="delad_S_exolunch_3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0230" y="3442090"/>
              <a:ext cx="3784600" cy="3263900"/>
            </a:xfrm>
            <a:prstGeom prst="rect">
              <a:avLst/>
            </a:prstGeom>
          </p:spPr>
        </p:pic>
      </p:grpSp>
      <p:sp>
        <p:nvSpPr>
          <p:cNvPr id="7" name="TextBox 6"/>
          <p:cNvSpPr txBox="1"/>
          <p:nvPr/>
        </p:nvSpPr>
        <p:spPr>
          <a:xfrm>
            <a:off x="2075848" y="2470947"/>
            <a:ext cx="1631208" cy="369332"/>
          </a:xfrm>
          <a:prstGeom prst="rect">
            <a:avLst/>
          </a:prstGeom>
          <a:noFill/>
        </p:spPr>
        <p:txBody>
          <a:bodyPr wrap="square" rtlCol="0">
            <a:spAutoFit/>
          </a:bodyPr>
          <a:lstStyle/>
          <a:p>
            <a:r>
              <a:rPr lang="en-US" dirty="0" smtClean="0">
                <a:solidFill>
                  <a:srgbClr val="000000"/>
                </a:solidFill>
              </a:rPr>
              <a:t>H2 dissociation</a:t>
            </a:r>
            <a:endParaRPr lang="en-US" dirty="0">
              <a:solidFill>
                <a:srgbClr val="000000"/>
              </a:solidFill>
            </a:endParaRPr>
          </a:p>
        </p:txBody>
      </p:sp>
      <p:cxnSp>
        <p:nvCxnSpPr>
          <p:cNvPr id="8" name="Straight Arrow Connector 7"/>
          <p:cNvCxnSpPr/>
          <p:nvPr/>
        </p:nvCxnSpPr>
        <p:spPr>
          <a:xfrm>
            <a:off x="2810492" y="2839711"/>
            <a:ext cx="686516" cy="955553"/>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899432" y="2839711"/>
            <a:ext cx="386609" cy="292515"/>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648759" y="2475660"/>
            <a:ext cx="1388709" cy="369332"/>
          </a:xfrm>
          <a:prstGeom prst="rect">
            <a:avLst/>
          </a:prstGeom>
          <a:noFill/>
        </p:spPr>
        <p:txBody>
          <a:bodyPr wrap="square" rtlCol="0">
            <a:spAutoFit/>
          </a:bodyPr>
          <a:lstStyle/>
          <a:p>
            <a:r>
              <a:rPr lang="en-US" dirty="0" smtClean="0">
                <a:solidFill>
                  <a:srgbClr val="000000"/>
                </a:solidFill>
              </a:rPr>
              <a:t>H ionization</a:t>
            </a:r>
            <a:endParaRPr lang="en-US" dirty="0">
              <a:solidFill>
                <a:srgbClr val="000000"/>
              </a:solidFill>
            </a:endParaRPr>
          </a:p>
        </p:txBody>
      </p:sp>
      <p:cxnSp>
        <p:nvCxnSpPr>
          <p:cNvPr id="11" name="Straight Arrow Connector 10"/>
          <p:cNvCxnSpPr/>
          <p:nvPr/>
        </p:nvCxnSpPr>
        <p:spPr>
          <a:xfrm flipV="1">
            <a:off x="1114277" y="4561646"/>
            <a:ext cx="1359612" cy="1587184"/>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744421" y="6116647"/>
            <a:ext cx="1277379" cy="369332"/>
          </a:xfrm>
          <a:prstGeom prst="rect">
            <a:avLst/>
          </a:prstGeom>
          <a:noFill/>
        </p:spPr>
        <p:txBody>
          <a:bodyPr wrap="square" rtlCol="0">
            <a:spAutoFit/>
          </a:bodyPr>
          <a:lstStyle/>
          <a:p>
            <a:r>
              <a:rPr lang="en-US" dirty="0" smtClean="0">
                <a:solidFill>
                  <a:srgbClr val="000000"/>
                </a:solidFill>
              </a:rPr>
              <a:t>Ideal gas</a:t>
            </a:r>
            <a:endParaRPr lang="en-US" dirty="0">
              <a:solidFill>
                <a:srgbClr val="000000"/>
              </a:solidFill>
            </a:endParaRPr>
          </a:p>
        </p:txBody>
      </p:sp>
      <p:sp>
        <p:nvSpPr>
          <p:cNvPr id="37" name="Title 1"/>
          <p:cNvSpPr>
            <a:spLocks noGrp="1"/>
          </p:cNvSpPr>
          <p:nvPr>
            <p:ph type="title"/>
          </p:nvPr>
        </p:nvSpPr>
        <p:spPr>
          <a:xfrm>
            <a:off x="457200" y="17948"/>
            <a:ext cx="8229600" cy="1143000"/>
          </a:xfrm>
        </p:spPr>
        <p:txBody>
          <a:bodyPr>
            <a:normAutofit fontScale="90000"/>
          </a:bodyPr>
          <a:lstStyle/>
          <a:p>
            <a:r>
              <a:rPr lang="en-US" dirty="0" smtClean="0"/>
              <a:t>   </a:t>
            </a:r>
            <a:r>
              <a:rPr lang="en-US" sz="3800" dirty="0" smtClean="0"/>
              <a:t>Adiabatic gradient                 is                            </a:t>
            </a:r>
            <a:r>
              <a:rPr lang="en-US" sz="3800" dirty="0" smtClean="0">
                <a:solidFill>
                  <a:srgbClr val="FFFF00"/>
                </a:solidFill>
              </a:rPr>
              <a:t>variable</a:t>
            </a:r>
            <a:r>
              <a:rPr lang="en-US" sz="3800" dirty="0" smtClean="0"/>
              <a:t> for </a:t>
            </a:r>
            <a:r>
              <a:rPr lang="en-US" sz="3800" dirty="0" smtClean="0">
                <a:solidFill>
                  <a:srgbClr val="FFFF00"/>
                </a:solidFill>
              </a:rPr>
              <a:t>realistic EOS</a:t>
            </a:r>
            <a:endParaRPr lang="en-US" sz="3800" dirty="0">
              <a:solidFill>
                <a:srgbClr val="FFFF00"/>
              </a:solidFill>
            </a:endParaRPr>
          </a:p>
        </p:txBody>
      </p:sp>
      <p:pic>
        <p:nvPicPr>
          <p:cNvPr id="38" name="Picture 37"/>
          <p:cNvPicPr/>
          <p:nvPr/>
        </p:nvPicPr>
        <p:blipFill>
          <a:blip r:embed="rId4"/>
          <a:stretch>
            <a:fillRect/>
          </a:stretch>
        </p:blipFill>
        <p:spPr>
          <a:xfrm>
            <a:off x="5528254" y="99008"/>
            <a:ext cx="1296547" cy="554135"/>
          </a:xfrm>
          <a:prstGeom prst="rect">
            <a:avLst/>
          </a:prstGeom>
          <a:solidFill>
            <a:srgbClr val="FFFF00"/>
          </a:solidFill>
          <a:ln w="25400">
            <a:solidFill>
              <a:srgbClr val="0000FF"/>
            </a:solidFill>
          </a:ln>
        </p:spPr>
      </p:pic>
      <p:sp>
        <p:nvSpPr>
          <p:cNvPr id="14" name="TextBox 13"/>
          <p:cNvSpPr txBox="1"/>
          <p:nvPr/>
        </p:nvSpPr>
        <p:spPr>
          <a:xfrm>
            <a:off x="5895894" y="2313604"/>
            <a:ext cx="2782215" cy="307777"/>
          </a:xfrm>
          <a:prstGeom prst="rect">
            <a:avLst/>
          </a:prstGeom>
          <a:noFill/>
        </p:spPr>
        <p:txBody>
          <a:bodyPr wrap="square" rtlCol="0">
            <a:spAutoFit/>
          </a:bodyPr>
          <a:lstStyle/>
          <a:p>
            <a:r>
              <a:rPr lang="en-US" sz="1400" dirty="0" smtClean="0">
                <a:solidFill>
                  <a:srgbClr val="000000"/>
                </a:solidFill>
              </a:rPr>
              <a:t>Piso, </a:t>
            </a:r>
            <a:r>
              <a:rPr lang="en-US" sz="1400" dirty="0" err="1" smtClean="0">
                <a:solidFill>
                  <a:srgbClr val="000000"/>
                </a:solidFill>
              </a:rPr>
              <a:t>Youdin</a:t>
            </a:r>
            <a:r>
              <a:rPr lang="en-US" sz="1400" dirty="0" smtClean="0">
                <a:solidFill>
                  <a:srgbClr val="000000"/>
                </a:solidFill>
              </a:rPr>
              <a:t>, &amp; Murray-Clay (2015)</a:t>
            </a:r>
            <a:endParaRPr lang="en-US" sz="1400" dirty="0">
              <a:solidFill>
                <a:srgbClr val="000000"/>
              </a:solidFill>
            </a:endParaRPr>
          </a:p>
        </p:txBody>
      </p:sp>
    </p:spTree>
    <p:extLst>
      <p:ext uri="{BB962C8B-B14F-4D97-AF65-F5344CB8AC3E}">
        <p14:creationId xmlns:p14="http://schemas.microsoft.com/office/powerpoint/2010/main" val="245692673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648560" y="2350736"/>
            <a:ext cx="7890793" cy="4207747"/>
            <a:chOff x="553977" y="2418285"/>
            <a:chExt cx="7728656" cy="3707878"/>
          </a:xfrm>
        </p:grpSpPr>
        <p:sp>
          <p:nvSpPr>
            <p:cNvPr id="17" name="Rectangle 16"/>
            <p:cNvSpPr/>
            <p:nvPr/>
          </p:nvSpPr>
          <p:spPr>
            <a:xfrm>
              <a:off x="553977" y="2418285"/>
              <a:ext cx="7728656" cy="370787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700806" y="2617117"/>
              <a:ext cx="7457536" cy="3342962"/>
              <a:chOff x="687294" y="3363028"/>
              <a:chExt cx="7457536" cy="3342962"/>
            </a:xfrm>
          </p:grpSpPr>
          <p:pic>
            <p:nvPicPr>
              <p:cNvPr id="5" name="Picture 4" descr="delad_S_exolun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94" y="3363028"/>
                <a:ext cx="3682005" cy="3263900"/>
              </a:xfrm>
              <a:prstGeom prst="rect">
                <a:avLst/>
              </a:prstGeom>
            </p:spPr>
          </p:pic>
          <p:pic>
            <p:nvPicPr>
              <p:cNvPr id="6" name="Picture 5" descr="delad_S_exolunch_3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0230" y="3442090"/>
                <a:ext cx="3784600" cy="3263900"/>
              </a:xfrm>
              <a:prstGeom prst="rect">
                <a:avLst/>
              </a:prstGeom>
            </p:spPr>
          </p:pic>
        </p:grpSp>
      </p:grpSp>
      <p:sp>
        <p:nvSpPr>
          <p:cNvPr id="37" name="Title 1"/>
          <p:cNvSpPr>
            <a:spLocks noGrp="1"/>
          </p:cNvSpPr>
          <p:nvPr>
            <p:ph type="title"/>
          </p:nvPr>
        </p:nvSpPr>
        <p:spPr>
          <a:xfrm>
            <a:off x="457200" y="17948"/>
            <a:ext cx="8229600" cy="1143000"/>
          </a:xfrm>
        </p:spPr>
        <p:txBody>
          <a:bodyPr>
            <a:normAutofit fontScale="90000"/>
          </a:bodyPr>
          <a:lstStyle/>
          <a:p>
            <a:r>
              <a:rPr lang="en-US" dirty="0" smtClean="0"/>
              <a:t>   </a:t>
            </a:r>
            <a:r>
              <a:rPr lang="en-US" sz="3800" dirty="0" smtClean="0"/>
              <a:t>Adiabatic gradient                 is                            </a:t>
            </a:r>
            <a:r>
              <a:rPr lang="en-US" sz="3800" dirty="0" smtClean="0">
                <a:solidFill>
                  <a:srgbClr val="FFFF00"/>
                </a:solidFill>
              </a:rPr>
              <a:t>variable</a:t>
            </a:r>
            <a:r>
              <a:rPr lang="en-US" sz="3800" dirty="0" smtClean="0"/>
              <a:t> for </a:t>
            </a:r>
            <a:r>
              <a:rPr lang="en-US" sz="3800" dirty="0" smtClean="0">
                <a:solidFill>
                  <a:srgbClr val="FFFF00"/>
                </a:solidFill>
              </a:rPr>
              <a:t>realistic EOS</a:t>
            </a:r>
            <a:endParaRPr lang="en-US" sz="3800" dirty="0">
              <a:solidFill>
                <a:srgbClr val="FFFF00"/>
              </a:solidFill>
            </a:endParaRPr>
          </a:p>
        </p:txBody>
      </p:sp>
      <p:pic>
        <p:nvPicPr>
          <p:cNvPr id="38" name="Picture 37"/>
          <p:cNvPicPr/>
          <p:nvPr/>
        </p:nvPicPr>
        <p:blipFill>
          <a:blip r:embed="rId4"/>
          <a:stretch>
            <a:fillRect/>
          </a:stretch>
        </p:blipFill>
        <p:spPr>
          <a:xfrm>
            <a:off x="5528254" y="99008"/>
            <a:ext cx="1296547" cy="554135"/>
          </a:xfrm>
          <a:prstGeom prst="rect">
            <a:avLst/>
          </a:prstGeom>
          <a:solidFill>
            <a:srgbClr val="FFFF00"/>
          </a:solidFill>
          <a:ln w="25400">
            <a:solidFill>
              <a:srgbClr val="0000FF"/>
            </a:solidFill>
          </a:ln>
        </p:spPr>
      </p:pic>
      <p:cxnSp>
        <p:nvCxnSpPr>
          <p:cNvPr id="23" name="Straight Arrow Connector 22"/>
          <p:cNvCxnSpPr/>
          <p:nvPr/>
        </p:nvCxnSpPr>
        <p:spPr>
          <a:xfrm flipH="1" flipV="1">
            <a:off x="3497011" y="4958164"/>
            <a:ext cx="3469286" cy="1190666"/>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6236800" y="5057740"/>
            <a:ext cx="729497" cy="1091090"/>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065654" y="6195621"/>
            <a:ext cx="3621146" cy="369332"/>
          </a:xfrm>
          <a:prstGeom prst="rect">
            <a:avLst/>
          </a:prstGeom>
          <a:noFill/>
        </p:spPr>
        <p:txBody>
          <a:bodyPr wrap="square" rtlCol="0">
            <a:spAutoFit/>
          </a:bodyPr>
          <a:lstStyle/>
          <a:p>
            <a:r>
              <a:rPr lang="en-US" dirty="0" smtClean="0">
                <a:solidFill>
                  <a:srgbClr val="000000"/>
                </a:solidFill>
              </a:rPr>
              <a:t>Partially excited H</a:t>
            </a:r>
            <a:r>
              <a:rPr lang="en-US" baseline="-25000" dirty="0" smtClean="0">
                <a:solidFill>
                  <a:srgbClr val="000000"/>
                </a:solidFill>
              </a:rPr>
              <a:t>2</a:t>
            </a:r>
            <a:r>
              <a:rPr lang="en-US" dirty="0" smtClean="0">
                <a:solidFill>
                  <a:srgbClr val="000000"/>
                </a:solidFill>
              </a:rPr>
              <a:t> rotational states</a:t>
            </a:r>
            <a:endParaRPr lang="en-US" dirty="0">
              <a:solidFill>
                <a:srgbClr val="000000"/>
              </a:solidFill>
            </a:endParaRPr>
          </a:p>
        </p:txBody>
      </p:sp>
      <p:sp>
        <p:nvSpPr>
          <p:cNvPr id="12" name="TextBox 11"/>
          <p:cNvSpPr txBox="1"/>
          <p:nvPr/>
        </p:nvSpPr>
        <p:spPr>
          <a:xfrm>
            <a:off x="5895894" y="2313604"/>
            <a:ext cx="2782215" cy="307777"/>
          </a:xfrm>
          <a:prstGeom prst="rect">
            <a:avLst/>
          </a:prstGeom>
          <a:noFill/>
        </p:spPr>
        <p:txBody>
          <a:bodyPr wrap="square" rtlCol="0">
            <a:spAutoFit/>
          </a:bodyPr>
          <a:lstStyle/>
          <a:p>
            <a:r>
              <a:rPr lang="en-US" sz="1400" dirty="0" smtClean="0">
                <a:solidFill>
                  <a:srgbClr val="000000"/>
                </a:solidFill>
              </a:rPr>
              <a:t>Piso, </a:t>
            </a:r>
            <a:r>
              <a:rPr lang="en-US" sz="1400" dirty="0" err="1" smtClean="0">
                <a:solidFill>
                  <a:srgbClr val="000000"/>
                </a:solidFill>
              </a:rPr>
              <a:t>Youdin</a:t>
            </a:r>
            <a:r>
              <a:rPr lang="en-US" sz="1400" dirty="0" smtClean="0">
                <a:solidFill>
                  <a:srgbClr val="000000"/>
                </a:solidFill>
              </a:rPr>
              <a:t>, &amp; Murray-Clay (2015)</a:t>
            </a:r>
            <a:endParaRPr lang="en-US" sz="1400" dirty="0">
              <a:solidFill>
                <a:srgbClr val="000000"/>
              </a:solidFill>
            </a:endParaRPr>
          </a:p>
        </p:txBody>
      </p:sp>
    </p:spTree>
    <p:extLst>
      <p:ext uri="{BB962C8B-B14F-4D97-AF65-F5344CB8AC3E}">
        <p14:creationId xmlns:p14="http://schemas.microsoft.com/office/powerpoint/2010/main" val="45793001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48"/>
            <a:ext cx="8229600" cy="1143000"/>
          </a:xfrm>
        </p:spPr>
        <p:txBody>
          <a:bodyPr>
            <a:normAutofit fontScale="90000"/>
          </a:bodyPr>
          <a:lstStyle/>
          <a:p>
            <a:r>
              <a:rPr lang="en-US" dirty="0" smtClean="0"/>
              <a:t>   </a:t>
            </a:r>
            <a:r>
              <a:rPr lang="en-US" sz="3800" dirty="0" smtClean="0"/>
              <a:t>Adiabatic gradient                 is                            </a:t>
            </a:r>
            <a:r>
              <a:rPr lang="en-US" sz="3800" dirty="0" smtClean="0">
                <a:solidFill>
                  <a:srgbClr val="FFFF00"/>
                </a:solidFill>
              </a:rPr>
              <a:t>variable</a:t>
            </a:r>
            <a:r>
              <a:rPr lang="en-US" sz="3800" dirty="0" smtClean="0"/>
              <a:t> for </a:t>
            </a:r>
            <a:r>
              <a:rPr lang="en-US" sz="3800" dirty="0" smtClean="0">
                <a:solidFill>
                  <a:srgbClr val="FFFF00"/>
                </a:solidFill>
              </a:rPr>
              <a:t>realistic EOS</a:t>
            </a:r>
            <a:endParaRPr lang="en-US" sz="3800" dirty="0">
              <a:solidFill>
                <a:srgbClr val="FFFF00"/>
              </a:solidFill>
            </a:endParaRPr>
          </a:p>
        </p:txBody>
      </p:sp>
      <p:grpSp>
        <p:nvGrpSpPr>
          <p:cNvPr id="18" name="Group 17"/>
          <p:cNvGrpSpPr/>
          <p:nvPr/>
        </p:nvGrpSpPr>
        <p:grpSpPr>
          <a:xfrm>
            <a:off x="648560" y="2350736"/>
            <a:ext cx="7890793" cy="4207747"/>
            <a:chOff x="553977" y="2418285"/>
            <a:chExt cx="7728656" cy="3707878"/>
          </a:xfrm>
        </p:grpSpPr>
        <p:sp>
          <p:nvSpPr>
            <p:cNvPr id="17" name="Rectangle 16"/>
            <p:cNvSpPr/>
            <p:nvPr/>
          </p:nvSpPr>
          <p:spPr>
            <a:xfrm>
              <a:off x="553977" y="2418285"/>
              <a:ext cx="7728656" cy="370787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700806" y="2617117"/>
              <a:ext cx="7457536" cy="3342962"/>
              <a:chOff x="687294" y="3363028"/>
              <a:chExt cx="7457536" cy="3342962"/>
            </a:xfrm>
          </p:grpSpPr>
          <p:pic>
            <p:nvPicPr>
              <p:cNvPr id="5" name="Picture 4" descr="delad_S_exolun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94" y="3363028"/>
                <a:ext cx="3682005" cy="3263900"/>
              </a:xfrm>
              <a:prstGeom prst="rect">
                <a:avLst/>
              </a:prstGeom>
            </p:spPr>
          </p:pic>
          <p:pic>
            <p:nvPicPr>
              <p:cNvPr id="6" name="Picture 5" descr="delad_S_exolunch_3_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0230" y="3442090"/>
                <a:ext cx="3784600" cy="3263900"/>
              </a:xfrm>
              <a:prstGeom prst="rect">
                <a:avLst/>
              </a:prstGeom>
            </p:spPr>
          </p:pic>
        </p:grpSp>
      </p:grpSp>
      <p:pic>
        <p:nvPicPr>
          <p:cNvPr id="35" name="Picture 34"/>
          <p:cNvPicPr/>
          <p:nvPr/>
        </p:nvPicPr>
        <p:blipFill>
          <a:blip r:embed="rId4"/>
          <a:stretch>
            <a:fillRect/>
          </a:stretch>
        </p:blipFill>
        <p:spPr>
          <a:xfrm>
            <a:off x="5528254" y="99008"/>
            <a:ext cx="1296547" cy="554135"/>
          </a:xfrm>
          <a:prstGeom prst="rect">
            <a:avLst/>
          </a:prstGeom>
          <a:solidFill>
            <a:srgbClr val="FFFF00"/>
          </a:solidFill>
          <a:ln w="25400">
            <a:solidFill>
              <a:srgbClr val="0000FF"/>
            </a:solidFill>
          </a:ln>
        </p:spPr>
      </p:pic>
      <p:sp>
        <p:nvSpPr>
          <p:cNvPr id="3" name="Rectangle 2"/>
          <p:cNvSpPr/>
          <p:nvPr/>
        </p:nvSpPr>
        <p:spPr>
          <a:xfrm>
            <a:off x="562059" y="1385759"/>
            <a:ext cx="7977294" cy="769441"/>
          </a:xfrm>
          <a:prstGeom prst="rect">
            <a:avLst/>
          </a:prstGeom>
        </p:spPr>
        <p:txBody>
          <a:bodyPr wrap="square">
            <a:spAutoFit/>
          </a:bodyPr>
          <a:lstStyle/>
          <a:p>
            <a:r>
              <a:rPr lang="en-US" sz="2200" dirty="0" smtClean="0"/>
              <a:t>H</a:t>
            </a:r>
            <a:r>
              <a:rPr lang="en-US" sz="2200" baseline="-25000" dirty="0" smtClean="0"/>
              <a:t>2</a:t>
            </a:r>
            <a:r>
              <a:rPr lang="en-US" sz="2200" dirty="0" smtClean="0"/>
              <a:t> </a:t>
            </a:r>
            <a:r>
              <a:rPr lang="en-US" sz="2200" dirty="0"/>
              <a:t>spin isomers        </a:t>
            </a:r>
            <a:r>
              <a:rPr lang="en-US" sz="2200" dirty="0">
                <a:solidFill>
                  <a:srgbClr val="FFFF00"/>
                </a:solidFill>
              </a:rPr>
              <a:t>ORTHOHYDROGEN</a:t>
            </a:r>
            <a:r>
              <a:rPr lang="en-US" sz="2200" dirty="0"/>
              <a:t> and       </a:t>
            </a:r>
            <a:r>
              <a:rPr lang="en-US" sz="2200" dirty="0">
                <a:solidFill>
                  <a:srgbClr val="FFFF00"/>
                </a:solidFill>
              </a:rPr>
              <a:t>PARAHYDROGEN</a:t>
            </a:r>
            <a:r>
              <a:rPr lang="en-US" sz="2200" dirty="0"/>
              <a:t> can be in </a:t>
            </a:r>
            <a:r>
              <a:rPr lang="en-US" sz="2200" b="1" dirty="0">
                <a:solidFill>
                  <a:srgbClr val="FFFF00"/>
                </a:solidFill>
              </a:rPr>
              <a:t>thermal equilibrium </a:t>
            </a:r>
            <a:r>
              <a:rPr lang="en-US" sz="2200" dirty="0"/>
              <a:t>or </a:t>
            </a:r>
            <a:r>
              <a:rPr lang="en-US" sz="2200" b="1" dirty="0">
                <a:solidFill>
                  <a:srgbClr val="FFFF00"/>
                </a:solidFill>
              </a:rPr>
              <a:t>fixed ratio</a:t>
            </a:r>
            <a:r>
              <a:rPr lang="en-US" sz="2200" dirty="0">
                <a:solidFill>
                  <a:srgbClr val="FFFF00"/>
                </a:solidFill>
              </a:rPr>
              <a:t>           </a:t>
            </a:r>
          </a:p>
        </p:txBody>
      </p:sp>
      <p:grpSp>
        <p:nvGrpSpPr>
          <p:cNvPr id="24" name="Group 23"/>
          <p:cNvGrpSpPr/>
          <p:nvPr/>
        </p:nvGrpSpPr>
        <p:grpSpPr>
          <a:xfrm rot="10800000">
            <a:off x="2658093" y="1492850"/>
            <a:ext cx="152400" cy="271538"/>
            <a:chOff x="1204358" y="3024299"/>
            <a:chExt cx="152400" cy="271538"/>
          </a:xfrm>
        </p:grpSpPr>
        <p:cxnSp>
          <p:nvCxnSpPr>
            <p:cNvPr id="25" name="Straight Arrow Connector 24"/>
            <p:cNvCxnSpPr/>
            <p:nvPr/>
          </p:nvCxnSpPr>
          <p:spPr>
            <a:xfrm>
              <a:off x="1204358" y="3024299"/>
              <a:ext cx="0" cy="271538"/>
            </a:xfrm>
            <a:prstGeom prst="straightConnector1">
              <a:avLst/>
            </a:prstGeom>
            <a:ln w="38100" cap="flat">
              <a:solidFill>
                <a:srgbClr val="FFFF00"/>
              </a:solidFill>
              <a:roun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1356758" y="3024299"/>
              <a:ext cx="0" cy="271538"/>
            </a:xfrm>
            <a:prstGeom prst="straightConnector1">
              <a:avLst/>
            </a:prstGeom>
            <a:ln w="38100" cap="flat">
              <a:solidFill>
                <a:srgbClr val="FFFF00"/>
              </a:solidFill>
              <a:round/>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5721401" y="1492850"/>
            <a:ext cx="145073" cy="271539"/>
            <a:chOff x="3609591" y="3024299"/>
            <a:chExt cx="145073" cy="271539"/>
          </a:xfrm>
        </p:grpSpPr>
        <p:cxnSp>
          <p:nvCxnSpPr>
            <p:cNvPr id="29" name="Straight Arrow Connector 28"/>
            <p:cNvCxnSpPr/>
            <p:nvPr/>
          </p:nvCxnSpPr>
          <p:spPr>
            <a:xfrm rot="10800000">
              <a:off x="3609591" y="3024299"/>
              <a:ext cx="0" cy="271538"/>
            </a:xfrm>
            <a:prstGeom prst="straightConnector1">
              <a:avLst/>
            </a:prstGeom>
            <a:ln w="38100" cap="flat">
              <a:solidFill>
                <a:srgbClr val="FFFF00"/>
              </a:solidFill>
              <a:round/>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3754664" y="3024300"/>
              <a:ext cx="0" cy="271538"/>
            </a:xfrm>
            <a:prstGeom prst="straightConnector1">
              <a:avLst/>
            </a:prstGeom>
            <a:ln w="38100" cap="flat">
              <a:solidFill>
                <a:srgbClr val="FFFF00"/>
              </a:solidFill>
              <a:round/>
              <a:headEnd type="none"/>
              <a:tailEnd type="triangle"/>
            </a:ln>
            <a:effectLst/>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1666927" y="3132226"/>
            <a:ext cx="1315398" cy="646331"/>
          </a:xfrm>
          <a:prstGeom prst="rect">
            <a:avLst/>
          </a:prstGeom>
          <a:noFill/>
        </p:spPr>
        <p:txBody>
          <a:bodyPr wrap="square" rtlCol="0">
            <a:spAutoFit/>
          </a:bodyPr>
          <a:lstStyle/>
          <a:p>
            <a:r>
              <a:rPr lang="en-US" dirty="0" smtClean="0">
                <a:solidFill>
                  <a:srgbClr val="0000FF"/>
                </a:solidFill>
              </a:rPr>
              <a:t>Ortho-</a:t>
            </a:r>
            <a:r>
              <a:rPr lang="en-US" dirty="0" err="1" smtClean="0">
                <a:solidFill>
                  <a:srgbClr val="0000FF"/>
                </a:solidFill>
              </a:rPr>
              <a:t>para</a:t>
            </a:r>
            <a:r>
              <a:rPr lang="en-US" dirty="0" smtClean="0">
                <a:solidFill>
                  <a:srgbClr val="0000FF"/>
                </a:solidFill>
              </a:rPr>
              <a:t> equilibrium</a:t>
            </a:r>
            <a:endParaRPr lang="en-US" dirty="0">
              <a:solidFill>
                <a:srgbClr val="0000FF"/>
              </a:solidFill>
            </a:endParaRPr>
          </a:p>
        </p:txBody>
      </p:sp>
      <p:sp>
        <p:nvSpPr>
          <p:cNvPr id="33" name="TextBox 32"/>
          <p:cNvSpPr txBox="1"/>
          <p:nvPr/>
        </p:nvSpPr>
        <p:spPr>
          <a:xfrm>
            <a:off x="4796556" y="3012853"/>
            <a:ext cx="1315398" cy="923330"/>
          </a:xfrm>
          <a:prstGeom prst="rect">
            <a:avLst/>
          </a:prstGeom>
          <a:noFill/>
        </p:spPr>
        <p:txBody>
          <a:bodyPr wrap="square" rtlCol="0">
            <a:spAutoFit/>
          </a:bodyPr>
          <a:lstStyle/>
          <a:p>
            <a:r>
              <a:rPr lang="en-US" dirty="0" smtClean="0">
                <a:solidFill>
                  <a:srgbClr val="0000FF"/>
                </a:solidFill>
              </a:rPr>
              <a:t>Fixed 3:1 </a:t>
            </a:r>
            <a:r>
              <a:rPr lang="en-US" dirty="0" err="1" smtClean="0">
                <a:solidFill>
                  <a:srgbClr val="0000FF"/>
                </a:solidFill>
              </a:rPr>
              <a:t>ortho</a:t>
            </a:r>
            <a:r>
              <a:rPr lang="en-US" dirty="0" smtClean="0">
                <a:solidFill>
                  <a:srgbClr val="0000FF"/>
                </a:solidFill>
              </a:rPr>
              <a:t>-to-</a:t>
            </a:r>
            <a:r>
              <a:rPr lang="en-US" dirty="0" err="1" smtClean="0">
                <a:solidFill>
                  <a:srgbClr val="0000FF"/>
                </a:solidFill>
              </a:rPr>
              <a:t>para</a:t>
            </a:r>
            <a:r>
              <a:rPr lang="en-US" dirty="0" smtClean="0">
                <a:solidFill>
                  <a:srgbClr val="0000FF"/>
                </a:solidFill>
              </a:rPr>
              <a:t> ratio</a:t>
            </a:r>
            <a:endParaRPr lang="en-US" dirty="0">
              <a:solidFill>
                <a:srgbClr val="0000FF"/>
              </a:solidFill>
            </a:endParaRPr>
          </a:p>
        </p:txBody>
      </p:sp>
      <p:cxnSp>
        <p:nvCxnSpPr>
          <p:cNvPr id="36" name="Straight Arrow Connector 35"/>
          <p:cNvCxnSpPr/>
          <p:nvPr/>
        </p:nvCxnSpPr>
        <p:spPr>
          <a:xfrm flipH="1" flipV="1">
            <a:off x="3497011" y="4958164"/>
            <a:ext cx="3469286" cy="1190666"/>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6236800" y="5057740"/>
            <a:ext cx="729497" cy="1091090"/>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5065654" y="6195621"/>
            <a:ext cx="3621146" cy="369332"/>
          </a:xfrm>
          <a:prstGeom prst="rect">
            <a:avLst/>
          </a:prstGeom>
          <a:noFill/>
        </p:spPr>
        <p:txBody>
          <a:bodyPr wrap="square" rtlCol="0">
            <a:spAutoFit/>
          </a:bodyPr>
          <a:lstStyle/>
          <a:p>
            <a:r>
              <a:rPr lang="en-US" dirty="0" smtClean="0">
                <a:solidFill>
                  <a:srgbClr val="000000"/>
                </a:solidFill>
              </a:rPr>
              <a:t>Partially excited H</a:t>
            </a:r>
            <a:r>
              <a:rPr lang="en-US" baseline="-25000" dirty="0" smtClean="0">
                <a:solidFill>
                  <a:srgbClr val="000000"/>
                </a:solidFill>
              </a:rPr>
              <a:t>2</a:t>
            </a:r>
            <a:r>
              <a:rPr lang="en-US" dirty="0" smtClean="0">
                <a:solidFill>
                  <a:srgbClr val="000000"/>
                </a:solidFill>
              </a:rPr>
              <a:t> rotational states</a:t>
            </a:r>
            <a:endParaRPr lang="en-US" dirty="0">
              <a:solidFill>
                <a:srgbClr val="000000"/>
              </a:solidFill>
            </a:endParaRPr>
          </a:p>
        </p:txBody>
      </p:sp>
      <p:sp>
        <p:nvSpPr>
          <p:cNvPr id="21" name="TextBox 20"/>
          <p:cNvSpPr txBox="1"/>
          <p:nvPr/>
        </p:nvSpPr>
        <p:spPr>
          <a:xfrm>
            <a:off x="5895894" y="2313604"/>
            <a:ext cx="2782215" cy="307777"/>
          </a:xfrm>
          <a:prstGeom prst="rect">
            <a:avLst/>
          </a:prstGeom>
          <a:noFill/>
        </p:spPr>
        <p:txBody>
          <a:bodyPr wrap="square" rtlCol="0">
            <a:spAutoFit/>
          </a:bodyPr>
          <a:lstStyle/>
          <a:p>
            <a:r>
              <a:rPr lang="en-US" sz="1400" dirty="0" smtClean="0">
                <a:solidFill>
                  <a:srgbClr val="000000"/>
                </a:solidFill>
              </a:rPr>
              <a:t>Piso, </a:t>
            </a:r>
            <a:r>
              <a:rPr lang="en-US" sz="1400" dirty="0" err="1" smtClean="0">
                <a:solidFill>
                  <a:srgbClr val="000000"/>
                </a:solidFill>
              </a:rPr>
              <a:t>Youdin</a:t>
            </a:r>
            <a:r>
              <a:rPr lang="en-US" sz="1400" dirty="0" smtClean="0">
                <a:solidFill>
                  <a:srgbClr val="000000"/>
                </a:solidFill>
              </a:rPr>
              <a:t>, &amp; Murray-Clay (2015)</a:t>
            </a:r>
            <a:endParaRPr lang="en-US" sz="1400" dirty="0">
              <a:solidFill>
                <a:srgbClr val="000000"/>
              </a:solidFill>
            </a:endParaRPr>
          </a:p>
        </p:txBody>
      </p:sp>
    </p:spTree>
    <p:extLst>
      <p:ext uri="{BB962C8B-B14F-4D97-AF65-F5344CB8AC3E}">
        <p14:creationId xmlns:p14="http://schemas.microsoft.com/office/powerpoint/2010/main" val="141559379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Research Project: </a:t>
            </a:r>
            <a:r>
              <a:rPr lang="en-US" dirty="0" smtClean="0">
                <a:solidFill>
                  <a:srgbClr val="FFFF00"/>
                </a:solidFill>
              </a:rPr>
              <a:t>Minimum Core Masses for Giant Planet Formation</a:t>
            </a:r>
            <a:endParaRPr lang="en-US" dirty="0">
              <a:solidFill>
                <a:srgbClr val="FFFF00"/>
              </a:solidFill>
            </a:endParaRPr>
          </a:p>
        </p:txBody>
      </p:sp>
      <p:sp>
        <p:nvSpPr>
          <p:cNvPr id="4" name="Content Placeholder 3"/>
          <p:cNvSpPr>
            <a:spLocks noGrp="1"/>
          </p:cNvSpPr>
          <p:nvPr>
            <p:ph idx="1"/>
          </p:nvPr>
        </p:nvSpPr>
        <p:spPr/>
        <p:txBody>
          <a:bodyPr>
            <a:normAutofit fontScale="92500" lnSpcReduction="20000"/>
          </a:bodyPr>
          <a:lstStyle/>
          <a:p>
            <a:r>
              <a:rPr lang="en-US" dirty="0" smtClean="0"/>
              <a:t>Supervised by Dr. Andrew </a:t>
            </a:r>
            <a:r>
              <a:rPr lang="en-US" dirty="0" err="1" smtClean="0"/>
              <a:t>Youdin</a:t>
            </a:r>
            <a:r>
              <a:rPr lang="en-US" dirty="0" smtClean="0"/>
              <a:t> and Dr. Ruth Murray-Clay</a:t>
            </a:r>
          </a:p>
          <a:p>
            <a:r>
              <a:rPr lang="en-US" dirty="0" smtClean="0"/>
              <a:t>Has resulted in </a:t>
            </a:r>
            <a:r>
              <a:rPr lang="en-US" dirty="0" smtClean="0">
                <a:solidFill>
                  <a:srgbClr val="FFFF00"/>
                </a:solidFill>
              </a:rPr>
              <a:t>two first-author publications</a:t>
            </a:r>
            <a:r>
              <a:rPr lang="en-US" dirty="0" smtClean="0"/>
              <a:t>:</a:t>
            </a:r>
          </a:p>
          <a:p>
            <a:endParaRPr lang="en-US" dirty="0" smtClean="0"/>
          </a:p>
          <a:p>
            <a:pPr lvl="1"/>
            <a:r>
              <a:rPr lang="en-US" dirty="0" smtClean="0">
                <a:solidFill>
                  <a:srgbClr val="FFFF00"/>
                </a:solidFill>
              </a:rPr>
              <a:t>Ana-Maria A. Piso </a:t>
            </a:r>
            <a:r>
              <a:rPr lang="en-US" dirty="0" smtClean="0"/>
              <a:t>and Andrew N. </a:t>
            </a:r>
            <a:r>
              <a:rPr lang="en-US" dirty="0" err="1" smtClean="0"/>
              <a:t>Youdin</a:t>
            </a:r>
            <a:r>
              <a:rPr lang="en-US" dirty="0" smtClean="0"/>
              <a:t>, </a:t>
            </a:r>
            <a:r>
              <a:rPr lang="en-US" dirty="0" smtClean="0">
                <a:solidFill>
                  <a:srgbClr val="FFFF00"/>
                </a:solidFill>
              </a:rPr>
              <a:t>On the Minimum Core Mass for Giant Planet Formation at Wide Separations</a:t>
            </a:r>
            <a:r>
              <a:rPr lang="en-US" dirty="0" smtClean="0"/>
              <a:t>. </a:t>
            </a:r>
            <a:r>
              <a:rPr lang="en-US" dirty="0" err="1" smtClean="0"/>
              <a:t>ApJ</a:t>
            </a:r>
            <a:r>
              <a:rPr lang="en-US" dirty="0" smtClean="0"/>
              <a:t>, 2014, 786, 21</a:t>
            </a:r>
          </a:p>
          <a:p>
            <a:pPr lvl="1"/>
            <a:endParaRPr lang="en-US" dirty="0" smtClean="0"/>
          </a:p>
          <a:p>
            <a:pPr lvl="1"/>
            <a:r>
              <a:rPr lang="en-US" dirty="0" smtClean="0">
                <a:solidFill>
                  <a:srgbClr val="FFFF00"/>
                </a:solidFill>
              </a:rPr>
              <a:t>Ana-Maria A. Piso</a:t>
            </a:r>
            <a:r>
              <a:rPr lang="en-US" dirty="0" smtClean="0"/>
              <a:t>, Andrew N. </a:t>
            </a:r>
            <a:r>
              <a:rPr lang="en-US" dirty="0" err="1" smtClean="0"/>
              <a:t>Youdin</a:t>
            </a:r>
            <a:r>
              <a:rPr lang="en-US" dirty="0" smtClean="0"/>
              <a:t>, and Ruth A. Murray-Clay, </a:t>
            </a:r>
            <a:r>
              <a:rPr lang="en-US" dirty="0" smtClean="0">
                <a:solidFill>
                  <a:srgbClr val="FFFF00"/>
                </a:solidFill>
              </a:rPr>
              <a:t>Minimum Core Masses for Giant Planet Formation with Realistic Equations of State and Opacities</a:t>
            </a:r>
            <a:r>
              <a:rPr lang="en-US" dirty="0" smtClean="0"/>
              <a:t>. </a:t>
            </a:r>
            <a:r>
              <a:rPr lang="en-US" dirty="0" err="1" smtClean="0"/>
              <a:t>Apj</a:t>
            </a:r>
            <a:r>
              <a:rPr lang="en-US" dirty="0" smtClean="0"/>
              <a:t>, 2015, 800, 82</a:t>
            </a:r>
            <a:endParaRPr lang="en-US" dirty="0"/>
          </a:p>
        </p:txBody>
      </p:sp>
    </p:spTree>
    <p:extLst>
      <p:ext uri="{BB962C8B-B14F-4D97-AF65-F5344CB8AC3E}">
        <p14:creationId xmlns:p14="http://schemas.microsoft.com/office/powerpoint/2010/main" val="1290843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57200" y="1693431"/>
            <a:ext cx="8229600" cy="2215991"/>
            <a:chOff x="457200" y="2085428"/>
            <a:chExt cx="8229600" cy="2215991"/>
          </a:xfrm>
        </p:grpSpPr>
        <p:sp>
          <p:nvSpPr>
            <p:cNvPr id="4" name="Rectangle 3"/>
            <p:cNvSpPr/>
            <p:nvPr/>
          </p:nvSpPr>
          <p:spPr>
            <a:xfrm>
              <a:off x="457200" y="2150211"/>
              <a:ext cx="8229600" cy="1977541"/>
            </a:xfrm>
            <a:prstGeom prst="rect">
              <a:avLst/>
            </a:prstGeom>
            <a:solidFill>
              <a:srgbClr val="FFFF00"/>
            </a:solidFill>
            <a:ln w="635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768206" y="2085428"/>
              <a:ext cx="7744768" cy="2215991"/>
            </a:xfrm>
            <a:prstGeom prst="rect">
              <a:avLst/>
            </a:prstGeom>
            <a:noFill/>
          </p:spPr>
          <p:txBody>
            <a:bodyPr wrap="square" rtlCol="0">
              <a:spAutoFit/>
            </a:bodyPr>
            <a:lstStyle/>
            <a:p>
              <a:pPr algn="ctr"/>
              <a:r>
                <a:rPr lang="en-US" sz="3000" dirty="0" smtClean="0">
                  <a:solidFill>
                    <a:schemeClr val="bg1"/>
                  </a:solidFill>
                </a:rPr>
                <a:t>Determine </a:t>
              </a:r>
              <a:r>
                <a:rPr lang="en-US" sz="3000" dirty="0">
                  <a:solidFill>
                    <a:schemeClr val="bg1"/>
                  </a:solidFill>
                </a:rPr>
                <a:t>the minimum core </a:t>
              </a:r>
              <a:r>
                <a:rPr lang="en-US" sz="3000" dirty="0" smtClean="0">
                  <a:solidFill>
                    <a:schemeClr val="bg1"/>
                  </a:solidFill>
                </a:rPr>
                <a:t>mass, </a:t>
              </a:r>
              <a:r>
                <a:rPr lang="en-US" sz="3000" dirty="0" err="1" smtClean="0">
                  <a:solidFill>
                    <a:schemeClr val="bg1"/>
                  </a:solidFill>
                </a:rPr>
                <a:t>M</a:t>
              </a:r>
              <a:r>
                <a:rPr lang="en-US" sz="3000" baseline="-25000" dirty="0" err="1" smtClean="0">
                  <a:solidFill>
                    <a:schemeClr val="bg1"/>
                  </a:solidFill>
                </a:rPr>
                <a:t>crit</a:t>
              </a:r>
              <a:r>
                <a:rPr lang="en-US" sz="3000" dirty="0">
                  <a:solidFill>
                    <a:schemeClr val="bg1"/>
                  </a:solidFill>
                </a:rPr>
                <a:t>,</a:t>
              </a:r>
              <a:r>
                <a:rPr lang="en-US" sz="3000" dirty="0" smtClean="0">
                  <a:solidFill>
                    <a:schemeClr val="bg1"/>
                  </a:solidFill>
                </a:rPr>
                <a:t> </a:t>
              </a:r>
              <a:r>
                <a:rPr lang="en-US" sz="3000" dirty="0">
                  <a:solidFill>
                    <a:schemeClr val="bg1"/>
                  </a:solidFill>
                </a:rPr>
                <a:t>to form a giant planet during the disk lifetime </a:t>
              </a:r>
              <a:r>
                <a:rPr lang="en-US" sz="3000" dirty="0" smtClean="0">
                  <a:solidFill>
                    <a:schemeClr val="bg1"/>
                  </a:solidFill>
                </a:rPr>
                <a:t>in the low </a:t>
              </a:r>
              <a:r>
                <a:rPr lang="en-US" sz="3000" dirty="0" err="1" smtClean="0">
                  <a:solidFill>
                    <a:schemeClr val="bg1"/>
                  </a:solidFill>
                </a:rPr>
                <a:t>planetesimal</a:t>
              </a:r>
              <a:r>
                <a:rPr lang="en-US" sz="3000" dirty="0" smtClean="0">
                  <a:solidFill>
                    <a:schemeClr val="bg1"/>
                  </a:solidFill>
                </a:rPr>
                <a:t> accretion regime when </a:t>
              </a:r>
              <a:r>
                <a:rPr lang="en-US" sz="3000" dirty="0">
                  <a:solidFill>
                    <a:schemeClr val="bg1"/>
                  </a:solidFill>
                </a:rPr>
                <a:t>atmosphere dominated by KH contraction</a:t>
              </a:r>
            </a:p>
            <a:p>
              <a:endParaRPr lang="en-US" dirty="0"/>
            </a:p>
          </p:txBody>
        </p:sp>
      </p:grpSp>
      <p:sp>
        <p:nvSpPr>
          <p:cNvPr id="7" name="TextBox 6"/>
          <p:cNvSpPr txBox="1"/>
          <p:nvPr/>
        </p:nvSpPr>
        <p:spPr>
          <a:xfrm>
            <a:off x="3543156" y="486077"/>
            <a:ext cx="2006740" cy="1015663"/>
          </a:xfrm>
          <a:prstGeom prst="rect">
            <a:avLst/>
          </a:prstGeom>
          <a:noFill/>
        </p:spPr>
        <p:txBody>
          <a:bodyPr wrap="square" rtlCol="0">
            <a:spAutoFit/>
          </a:bodyPr>
          <a:lstStyle/>
          <a:p>
            <a:r>
              <a:rPr lang="en-US" sz="6000" dirty="0" smtClean="0">
                <a:solidFill>
                  <a:srgbClr val="FFFF00"/>
                </a:solidFill>
              </a:rPr>
              <a:t>GOAL</a:t>
            </a:r>
            <a:endParaRPr lang="en-US" sz="6000" dirty="0">
              <a:solidFill>
                <a:srgbClr val="FFFF00"/>
              </a:solidFill>
            </a:endParaRPr>
          </a:p>
        </p:txBody>
      </p:sp>
      <p:sp>
        <p:nvSpPr>
          <p:cNvPr id="8" name="Rectangle 7"/>
          <p:cNvSpPr/>
          <p:nvPr/>
        </p:nvSpPr>
        <p:spPr>
          <a:xfrm>
            <a:off x="457200" y="4348459"/>
            <a:ext cx="8229600" cy="1977541"/>
          </a:xfrm>
          <a:prstGeom prst="rect">
            <a:avLst/>
          </a:prstGeom>
          <a:solidFill>
            <a:srgbClr val="FFFF00"/>
          </a:solidFill>
          <a:ln w="635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20606" y="4433028"/>
            <a:ext cx="7744768" cy="1754327"/>
          </a:xfrm>
          <a:prstGeom prst="rect">
            <a:avLst/>
          </a:prstGeom>
          <a:noFill/>
        </p:spPr>
        <p:txBody>
          <a:bodyPr wrap="square" rtlCol="0">
            <a:spAutoFit/>
          </a:bodyPr>
          <a:lstStyle/>
          <a:p>
            <a:pPr algn="ctr"/>
            <a:r>
              <a:rPr lang="en-US" sz="3000" dirty="0" smtClean="0">
                <a:solidFill>
                  <a:schemeClr val="bg1"/>
                </a:solidFill>
              </a:rPr>
              <a:t>Calculate </a:t>
            </a:r>
            <a:r>
              <a:rPr lang="en-US" sz="3000" dirty="0" err="1" smtClean="0">
                <a:solidFill>
                  <a:schemeClr val="bg1"/>
                </a:solidFill>
              </a:rPr>
              <a:t>M</a:t>
            </a:r>
            <a:r>
              <a:rPr lang="en-US" sz="3000" baseline="-25000" dirty="0" err="1" smtClean="0">
                <a:solidFill>
                  <a:schemeClr val="bg1"/>
                </a:solidFill>
              </a:rPr>
              <a:t>crit</a:t>
            </a:r>
            <a:r>
              <a:rPr lang="en-US" sz="3000" dirty="0" smtClean="0">
                <a:solidFill>
                  <a:schemeClr val="bg1"/>
                </a:solidFill>
              </a:rPr>
              <a:t> with </a:t>
            </a:r>
          </a:p>
          <a:p>
            <a:pPr algn="ctr"/>
            <a:r>
              <a:rPr lang="en-US" sz="3000" dirty="0" smtClean="0">
                <a:solidFill>
                  <a:srgbClr val="0000FF"/>
                </a:solidFill>
              </a:rPr>
              <a:t>REALISTIC EQUATION OF STATE (EOS)</a:t>
            </a:r>
          </a:p>
          <a:p>
            <a:pPr algn="ctr"/>
            <a:r>
              <a:rPr lang="en-US" sz="3000" dirty="0" smtClean="0">
                <a:solidFill>
                  <a:srgbClr val="0000FF"/>
                </a:solidFill>
              </a:rPr>
              <a:t>REALISTIC DUST OPACITIES  </a:t>
            </a:r>
            <a:endParaRPr lang="en-US" sz="3000" dirty="0">
              <a:solidFill>
                <a:srgbClr val="0000FF"/>
              </a:solidFill>
            </a:endParaRPr>
          </a:p>
          <a:p>
            <a:endParaRPr lang="en-US" dirty="0"/>
          </a:p>
        </p:txBody>
      </p:sp>
    </p:spTree>
    <p:extLst>
      <p:ext uri="{BB962C8B-B14F-4D97-AF65-F5344CB8AC3E}">
        <p14:creationId xmlns:p14="http://schemas.microsoft.com/office/powerpoint/2010/main" val="403825327"/>
      </p:ext>
    </p:extLst>
  </p:cSld>
  <p:clrMapOvr>
    <a:masterClrMapping/>
  </p:clrMapOvr>
  <mc:AlternateContent xmlns:mc="http://schemas.openxmlformats.org/markup-compatibility/2006" xmlns:p14="http://schemas.microsoft.com/office/powerpoint/2010/main">
    <mc:Choice Requires="p14">
      <p:transition spd="slow" p14:dur="2000" advTm="24298"/>
    </mc:Choice>
    <mc:Fallback xmlns="">
      <p:transition xmlns:p14="http://schemas.microsoft.com/office/powerpoint/2010/main" spd="slow" advTm="24298"/>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c_vs_a_poly_real_exolunch.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713" y="1377108"/>
            <a:ext cx="6864688" cy="5161420"/>
          </a:xfrm>
          <a:prstGeom prst="rect">
            <a:avLst/>
          </a:prstGeom>
        </p:spPr>
      </p:pic>
      <p:sp>
        <p:nvSpPr>
          <p:cNvPr id="10" name="TextBox 9"/>
          <p:cNvSpPr txBox="1"/>
          <p:nvPr/>
        </p:nvSpPr>
        <p:spPr>
          <a:xfrm>
            <a:off x="1269317" y="6092494"/>
            <a:ext cx="2797685" cy="338554"/>
          </a:xfrm>
          <a:prstGeom prst="rect">
            <a:avLst/>
          </a:prstGeom>
          <a:noFill/>
        </p:spPr>
        <p:txBody>
          <a:bodyPr wrap="square" rtlCol="0">
            <a:spAutoFit/>
          </a:bodyPr>
          <a:lstStyle/>
          <a:p>
            <a:r>
              <a:rPr lang="en-US" sz="1600" dirty="0" err="1" smtClean="0">
                <a:solidFill>
                  <a:srgbClr val="000000"/>
                </a:solidFill>
              </a:rPr>
              <a:t>t_disk</a:t>
            </a:r>
            <a:r>
              <a:rPr lang="en-US" sz="1600" dirty="0" smtClean="0">
                <a:solidFill>
                  <a:srgbClr val="000000"/>
                </a:solidFill>
              </a:rPr>
              <a:t> ~ 3 </a:t>
            </a:r>
            <a:r>
              <a:rPr lang="en-US" sz="1600" dirty="0" err="1" smtClean="0">
                <a:solidFill>
                  <a:srgbClr val="000000"/>
                </a:solidFill>
              </a:rPr>
              <a:t>Myr</a:t>
            </a:r>
            <a:r>
              <a:rPr lang="en-US" sz="1600" dirty="0" smtClean="0">
                <a:solidFill>
                  <a:srgbClr val="000000"/>
                </a:solidFill>
              </a:rPr>
              <a:t>, ISM opacity</a:t>
            </a:r>
            <a:endParaRPr lang="en-US" sz="1600" dirty="0">
              <a:solidFill>
                <a:srgbClr val="000000"/>
              </a:solidFill>
            </a:endParaRPr>
          </a:p>
        </p:txBody>
      </p:sp>
      <p:sp>
        <p:nvSpPr>
          <p:cNvPr id="11" name="TextBox 10"/>
          <p:cNvSpPr txBox="1"/>
          <p:nvPr/>
        </p:nvSpPr>
        <p:spPr>
          <a:xfrm>
            <a:off x="5334192" y="6179247"/>
            <a:ext cx="2782215" cy="307777"/>
          </a:xfrm>
          <a:prstGeom prst="rect">
            <a:avLst/>
          </a:prstGeom>
          <a:noFill/>
        </p:spPr>
        <p:txBody>
          <a:bodyPr wrap="square" rtlCol="0">
            <a:spAutoFit/>
          </a:bodyPr>
          <a:lstStyle/>
          <a:p>
            <a:r>
              <a:rPr lang="en-US" sz="1400" dirty="0" smtClean="0">
                <a:solidFill>
                  <a:srgbClr val="000000"/>
                </a:solidFill>
              </a:rPr>
              <a:t>Piso, </a:t>
            </a:r>
            <a:r>
              <a:rPr lang="en-US" sz="1400" dirty="0" err="1" smtClean="0">
                <a:solidFill>
                  <a:srgbClr val="000000"/>
                </a:solidFill>
              </a:rPr>
              <a:t>Youdin</a:t>
            </a:r>
            <a:r>
              <a:rPr lang="en-US" sz="1400" dirty="0" smtClean="0">
                <a:solidFill>
                  <a:srgbClr val="000000"/>
                </a:solidFill>
              </a:rPr>
              <a:t>, &amp; Murray-Clay (2015)</a:t>
            </a:r>
            <a:endParaRPr lang="en-US" sz="1400" dirty="0">
              <a:solidFill>
                <a:srgbClr val="000000"/>
              </a:solidFill>
            </a:endParaRPr>
          </a:p>
        </p:txBody>
      </p:sp>
      <p:sp>
        <p:nvSpPr>
          <p:cNvPr id="9" name="Title 1"/>
          <p:cNvSpPr>
            <a:spLocks noGrp="1"/>
          </p:cNvSpPr>
          <p:nvPr>
            <p:ph type="title"/>
          </p:nvPr>
        </p:nvSpPr>
        <p:spPr>
          <a:xfrm>
            <a:off x="457200" y="166558"/>
            <a:ext cx="8229600" cy="1143000"/>
          </a:xfrm>
        </p:spPr>
        <p:txBody>
          <a:bodyPr>
            <a:normAutofit/>
          </a:bodyPr>
          <a:lstStyle/>
          <a:p>
            <a:r>
              <a:rPr lang="en-US" sz="3200" dirty="0" smtClean="0"/>
              <a:t>Variations in       due to non-ideal EOS effects </a:t>
            </a:r>
            <a:r>
              <a:rPr lang="en-US" sz="3200" dirty="0" smtClean="0">
                <a:solidFill>
                  <a:srgbClr val="FFFF00"/>
                </a:solidFill>
              </a:rPr>
              <a:t>INCREASE</a:t>
            </a:r>
            <a:r>
              <a:rPr lang="en-US" sz="3200" dirty="0" smtClean="0"/>
              <a:t> </a:t>
            </a:r>
            <a:r>
              <a:rPr lang="en-US" sz="3200" dirty="0" err="1" smtClean="0"/>
              <a:t>M</a:t>
            </a:r>
            <a:r>
              <a:rPr lang="en-US" sz="3200" baseline="-25000" dirty="0" err="1" smtClean="0"/>
              <a:t>crit</a:t>
            </a:r>
            <a:endParaRPr lang="en-US" sz="3200" dirty="0"/>
          </a:p>
        </p:txBody>
      </p:sp>
      <p:grpSp>
        <p:nvGrpSpPr>
          <p:cNvPr id="12" name="Group 11"/>
          <p:cNvGrpSpPr/>
          <p:nvPr/>
        </p:nvGrpSpPr>
        <p:grpSpPr>
          <a:xfrm>
            <a:off x="3027885" y="393744"/>
            <a:ext cx="584168" cy="450291"/>
            <a:chOff x="3046593" y="236149"/>
            <a:chExt cx="584168" cy="450291"/>
          </a:xfrm>
        </p:grpSpPr>
        <p:sp>
          <p:nvSpPr>
            <p:cNvPr id="13" name="Isosceles Triangle 12"/>
            <p:cNvSpPr/>
            <p:nvPr/>
          </p:nvSpPr>
          <p:spPr>
            <a:xfrm>
              <a:off x="3046593" y="236149"/>
              <a:ext cx="313050" cy="288853"/>
            </a:xfrm>
            <a:prstGeom prst="triangle">
              <a:avLst/>
            </a:prstGeom>
            <a:noFill/>
            <a:ln w="38100">
              <a:solidFill>
                <a:schemeClr val="tx1"/>
              </a:solidFill>
            </a:ln>
            <a:scene3d>
              <a:camera prst="orthographicFront">
                <a:rot lat="1080000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224084" y="378663"/>
              <a:ext cx="406677" cy="307777"/>
            </a:xfrm>
            <a:prstGeom prst="rect">
              <a:avLst/>
            </a:prstGeom>
            <a:noFill/>
          </p:spPr>
          <p:txBody>
            <a:bodyPr wrap="square" rtlCol="0">
              <a:spAutoFit/>
            </a:bodyPr>
            <a:lstStyle/>
            <a:p>
              <a:r>
                <a:rPr lang="en-US" sz="1400" dirty="0" smtClean="0"/>
                <a:t>ad</a:t>
              </a:r>
              <a:endParaRPr lang="en-US" sz="1400" dirty="0"/>
            </a:p>
          </p:txBody>
        </p:sp>
      </p:grpSp>
    </p:spTree>
    <p:extLst>
      <p:ext uri="{BB962C8B-B14F-4D97-AF65-F5344CB8AC3E}">
        <p14:creationId xmlns:p14="http://schemas.microsoft.com/office/powerpoint/2010/main" val="39653117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048"/>
            <a:ext cx="8229600" cy="1143000"/>
          </a:xfrm>
        </p:spPr>
        <p:txBody>
          <a:bodyPr>
            <a:normAutofit fontScale="90000"/>
          </a:bodyPr>
          <a:lstStyle/>
          <a:p>
            <a:r>
              <a:rPr lang="en-US" dirty="0" smtClean="0"/>
              <a:t>Grain growth opacity </a:t>
            </a:r>
            <a:r>
              <a:rPr lang="en-US" dirty="0" smtClean="0">
                <a:solidFill>
                  <a:srgbClr val="FFFF00"/>
                </a:solidFill>
              </a:rPr>
              <a:t>DECREASES</a:t>
            </a:r>
            <a:r>
              <a:rPr lang="en-US" dirty="0" smtClean="0"/>
              <a:t> </a:t>
            </a:r>
            <a:r>
              <a:rPr lang="en-US" dirty="0" err="1" smtClean="0"/>
              <a:t>M</a:t>
            </a:r>
            <a:r>
              <a:rPr lang="en-US" baseline="-25000" dirty="0" err="1" smtClean="0"/>
              <a:t>crit</a:t>
            </a:r>
            <a:endParaRPr lang="en-US" dirty="0"/>
          </a:p>
        </p:txBody>
      </p:sp>
      <p:pic>
        <p:nvPicPr>
          <p:cNvPr id="4" name="Picture 3" descr="Mcrit_vs_a_g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4189" y="1296048"/>
            <a:ext cx="6346899" cy="4765822"/>
          </a:xfrm>
          <a:prstGeom prst="rect">
            <a:avLst/>
          </a:prstGeom>
        </p:spPr>
      </p:pic>
      <p:sp>
        <p:nvSpPr>
          <p:cNvPr id="6" name="TextBox 5"/>
          <p:cNvSpPr txBox="1"/>
          <p:nvPr/>
        </p:nvSpPr>
        <p:spPr>
          <a:xfrm>
            <a:off x="2729354" y="5546246"/>
            <a:ext cx="2715840" cy="338554"/>
          </a:xfrm>
          <a:prstGeom prst="rect">
            <a:avLst/>
          </a:prstGeom>
          <a:noFill/>
        </p:spPr>
        <p:txBody>
          <a:bodyPr wrap="square" rtlCol="0">
            <a:spAutoFit/>
          </a:bodyPr>
          <a:lstStyle/>
          <a:p>
            <a:r>
              <a:rPr lang="en-US" sz="1600" dirty="0" err="1">
                <a:solidFill>
                  <a:srgbClr val="000000"/>
                </a:solidFill>
              </a:rPr>
              <a:t>t_disk</a:t>
            </a:r>
            <a:r>
              <a:rPr lang="en-US" sz="1600" dirty="0">
                <a:solidFill>
                  <a:srgbClr val="000000"/>
                </a:solidFill>
              </a:rPr>
              <a:t> ~ 3 </a:t>
            </a:r>
            <a:r>
              <a:rPr lang="en-US" sz="1600" dirty="0" err="1" smtClean="0">
                <a:solidFill>
                  <a:srgbClr val="000000"/>
                </a:solidFill>
              </a:rPr>
              <a:t>Myr</a:t>
            </a:r>
            <a:r>
              <a:rPr lang="en-US" sz="1600" dirty="0" smtClean="0">
                <a:solidFill>
                  <a:srgbClr val="000000"/>
                </a:solidFill>
              </a:rPr>
              <a:t>, realistic EOS</a:t>
            </a:r>
            <a:endParaRPr lang="en-US" sz="1600" dirty="0">
              <a:solidFill>
                <a:srgbClr val="000000"/>
              </a:solidFill>
            </a:endParaRPr>
          </a:p>
        </p:txBody>
      </p:sp>
      <p:sp>
        <p:nvSpPr>
          <p:cNvPr id="7" name="TextBox 6"/>
          <p:cNvSpPr txBox="1"/>
          <p:nvPr/>
        </p:nvSpPr>
        <p:spPr>
          <a:xfrm>
            <a:off x="6336969" y="5703891"/>
            <a:ext cx="2782215" cy="307777"/>
          </a:xfrm>
          <a:prstGeom prst="rect">
            <a:avLst/>
          </a:prstGeom>
          <a:noFill/>
        </p:spPr>
        <p:txBody>
          <a:bodyPr wrap="square" rtlCol="0">
            <a:spAutoFit/>
          </a:bodyPr>
          <a:lstStyle/>
          <a:p>
            <a:r>
              <a:rPr lang="en-US" sz="1400" dirty="0" smtClean="0">
                <a:solidFill>
                  <a:srgbClr val="000000"/>
                </a:solidFill>
              </a:rPr>
              <a:t>Piso, </a:t>
            </a:r>
            <a:r>
              <a:rPr lang="en-US" sz="1400" dirty="0" err="1" smtClean="0">
                <a:solidFill>
                  <a:srgbClr val="000000"/>
                </a:solidFill>
              </a:rPr>
              <a:t>Youdin</a:t>
            </a:r>
            <a:r>
              <a:rPr lang="en-US" sz="1400" dirty="0" smtClean="0">
                <a:solidFill>
                  <a:srgbClr val="000000"/>
                </a:solidFill>
              </a:rPr>
              <a:t>, &amp; Murray-Clay (2015)</a:t>
            </a:r>
            <a:endParaRPr lang="en-US" sz="1400" dirty="0">
              <a:solidFill>
                <a:srgbClr val="000000"/>
              </a:solidFill>
            </a:endParaRPr>
          </a:p>
        </p:txBody>
      </p:sp>
      <p:sp>
        <p:nvSpPr>
          <p:cNvPr id="8" name="Rectangle 7"/>
          <p:cNvSpPr/>
          <p:nvPr/>
        </p:nvSpPr>
        <p:spPr>
          <a:xfrm>
            <a:off x="3814756" y="4120778"/>
            <a:ext cx="4832699" cy="769831"/>
          </a:xfrm>
          <a:prstGeom prst="rect">
            <a:avLst/>
          </a:prstGeom>
          <a:noFill/>
          <a:ln w="38100">
            <a:solidFill>
              <a:srgbClr val="BD11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89645" y="1296048"/>
            <a:ext cx="1799244" cy="1672252"/>
          </a:xfrm>
          <a:prstGeom prst="rect">
            <a:avLst/>
          </a:prstGeom>
          <a:noFill/>
          <a:ln w="38100">
            <a:solidFill>
              <a:srgbClr val="FFFF00"/>
            </a:solidFill>
          </a:ln>
        </p:spPr>
        <p:txBody>
          <a:bodyPr wrap="square" rtlCol="0">
            <a:spAutoFit/>
          </a:bodyPr>
          <a:lstStyle/>
          <a:p>
            <a:r>
              <a:rPr lang="en-US" sz="2800" i="1" dirty="0" err="1" smtClean="0">
                <a:solidFill>
                  <a:srgbClr val="FFFF00"/>
                </a:solidFill>
              </a:rPr>
              <a:t>dN</a:t>
            </a:r>
            <a:r>
              <a:rPr lang="en-US" sz="2800" i="1" dirty="0" smtClean="0">
                <a:solidFill>
                  <a:srgbClr val="FFFF00"/>
                </a:solidFill>
              </a:rPr>
              <a:t>/ds ~ s</a:t>
            </a:r>
            <a:r>
              <a:rPr lang="en-US" sz="2800" i="1" baseline="30000" dirty="0" smtClean="0">
                <a:solidFill>
                  <a:srgbClr val="FFFF00"/>
                </a:solidFill>
              </a:rPr>
              <a:t>-p</a:t>
            </a:r>
          </a:p>
          <a:p>
            <a:endParaRPr lang="en-US" sz="2800" i="1" baseline="30000" dirty="0">
              <a:solidFill>
                <a:srgbClr val="FFFF00"/>
              </a:solidFill>
            </a:endParaRPr>
          </a:p>
          <a:p>
            <a:r>
              <a:rPr lang="en-US" sz="2800" i="1" dirty="0" smtClean="0">
                <a:solidFill>
                  <a:srgbClr val="FFFF00"/>
                </a:solidFill>
              </a:rPr>
              <a:t>p = 3.5</a:t>
            </a:r>
          </a:p>
          <a:p>
            <a:r>
              <a:rPr lang="en-US" sz="2800" i="1" dirty="0" err="1">
                <a:solidFill>
                  <a:srgbClr val="FFFF00"/>
                </a:solidFill>
              </a:rPr>
              <a:t>s</a:t>
            </a:r>
            <a:r>
              <a:rPr lang="en-US" sz="2800" baseline="-25000" dirty="0" err="1" smtClean="0">
                <a:solidFill>
                  <a:srgbClr val="FFFF00"/>
                </a:solidFill>
              </a:rPr>
              <a:t>max</a:t>
            </a:r>
            <a:r>
              <a:rPr lang="en-US" sz="2800" dirty="0" smtClean="0">
                <a:solidFill>
                  <a:srgbClr val="FFFF00"/>
                </a:solidFill>
              </a:rPr>
              <a:t> = 1 cm</a:t>
            </a:r>
            <a:endParaRPr lang="en-US" sz="2800" i="1" dirty="0">
              <a:solidFill>
                <a:srgbClr val="FFFF00"/>
              </a:solidFill>
            </a:endParaRPr>
          </a:p>
        </p:txBody>
      </p:sp>
      <p:sp>
        <p:nvSpPr>
          <p:cNvPr id="3" name="TextBox 2"/>
          <p:cNvSpPr txBox="1"/>
          <p:nvPr/>
        </p:nvSpPr>
        <p:spPr>
          <a:xfrm>
            <a:off x="202677" y="3958422"/>
            <a:ext cx="2310490" cy="1846659"/>
          </a:xfrm>
          <a:prstGeom prst="rect">
            <a:avLst/>
          </a:prstGeom>
          <a:solidFill>
            <a:srgbClr val="FFFF00"/>
          </a:solidFill>
          <a:ln w="38100">
            <a:solidFill>
              <a:srgbClr val="0000FF"/>
            </a:solidFill>
          </a:ln>
        </p:spPr>
        <p:txBody>
          <a:bodyPr wrap="square" rtlCol="0">
            <a:spAutoFit/>
          </a:bodyPr>
          <a:lstStyle/>
          <a:p>
            <a:pPr algn="ctr"/>
            <a:r>
              <a:rPr lang="en-US" sz="2400" dirty="0" err="1" smtClean="0">
                <a:solidFill>
                  <a:schemeClr val="bg1"/>
                </a:solidFill>
              </a:rPr>
              <a:t>M</a:t>
            </a:r>
            <a:r>
              <a:rPr lang="en-US" sz="2400" baseline="-25000" dirty="0" err="1" smtClean="0">
                <a:solidFill>
                  <a:schemeClr val="bg1"/>
                </a:solidFill>
              </a:rPr>
              <a:t>crit</a:t>
            </a:r>
            <a:r>
              <a:rPr lang="en-US" sz="2400" dirty="0">
                <a:solidFill>
                  <a:schemeClr val="bg1"/>
                </a:solidFill>
              </a:rPr>
              <a:t>:</a:t>
            </a:r>
            <a:endParaRPr lang="en-US" sz="2400" dirty="0" smtClean="0">
              <a:solidFill>
                <a:schemeClr val="bg1"/>
              </a:solidFill>
            </a:endParaRPr>
          </a:p>
          <a:p>
            <a:endParaRPr lang="en-US" sz="2400" dirty="0" smtClean="0">
              <a:solidFill>
                <a:schemeClr val="bg1"/>
              </a:solidFill>
            </a:endParaRPr>
          </a:p>
          <a:p>
            <a:r>
              <a:rPr lang="en-US" sz="2400" baseline="-25000" dirty="0" smtClean="0">
                <a:solidFill>
                  <a:schemeClr val="bg1"/>
                </a:solidFill>
              </a:rPr>
              <a:t> </a:t>
            </a:r>
            <a:r>
              <a:rPr lang="en-US" sz="2400" dirty="0" smtClean="0">
                <a:solidFill>
                  <a:schemeClr val="bg1"/>
                </a:solidFill>
              </a:rPr>
              <a:t>~8 M</a:t>
            </a:r>
            <a:r>
              <a:rPr lang="en-US" sz="2400" baseline="-25000" dirty="0" smtClean="0">
                <a:solidFill>
                  <a:schemeClr val="bg1"/>
                </a:solidFill>
              </a:rPr>
              <a:t>E</a:t>
            </a:r>
            <a:r>
              <a:rPr lang="en-US" sz="2400" dirty="0" smtClean="0">
                <a:solidFill>
                  <a:schemeClr val="bg1"/>
                </a:solidFill>
              </a:rPr>
              <a:t> @ 5 AU</a:t>
            </a:r>
          </a:p>
          <a:p>
            <a:r>
              <a:rPr lang="en-US" sz="2400" baseline="-25000" dirty="0" smtClean="0">
                <a:solidFill>
                  <a:schemeClr val="bg1"/>
                </a:solidFill>
              </a:rPr>
              <a:t> </a:t>
            </a:r>
            <a:r>
              <a:rPr lang="en-US" sz="2400" dirty="0" smtClean="0">
                <a:solidFill>
                  <a:schemeClr val="bg1"/>
                </a:solidFill>
              </a:rPr>
              <a:t>~5 </a:t>
            </a:r>
            <a:r>
              <a:rPr lang="en-US" sz="2400" dirty="0">
                <a:solidFill>
                  <a:schemeClr val="bg1"/>
                </a:solidFill>
              </a:rPr>
              <a:t>M</a:t>
            </a:r>
            <a:r>
              <a:rPr lang="en-US" sz="2400" baseline="-25000" dirty="0">
                <a:solidFill>
                  <a:schemeClr val="bg1"/>
                </a:solidFill>
              </a:rPr>
              <a:t>E</a:t>
            </a:r>
            <a:r>
              <a:rPr lang="en-US" sz="2400" dirty="0">
                <a:solidFill>
                  <a:schemeClr val="bg1"/>
                </a:solidFill>
              </a:rPr>
              <a:t> @ </a:t>
            </a:r>
            <a:r>
              <a:rPr lang="en-US" sz="2400" dirty="0" smtClean="0">
                <a:solidFill>
                  <a:schemeClr val="bg1"/>
                </a:solidFill>
              </a:rPr>
              <a:t>100 </a:t>
            </a:r>
            <a:r>
              <a:rPr lang="en-US" sz="2400" dirty="0">
                <a:solidFill>
                  <a:schemeClr val="bg1"/>
                </a:solidFill>
              </a:rPr>
              <a:t>AU</a:t>
            </a:r>
          </a:p>
          <a:p>
            <a:endParaRPr lang="en-US" dirty="0">
              <a:solidFill>
                <a:srgbClr val="FFFF00"/>
              </a:solidFill>
            </a:endParaRPr>
          </a:p>
        </p:txBody>
      </p:sp>
    </p:spTree>
    <p:extLst>
      <p:ext uri="{BB962C8B-B14F-4D97-AF65-F5344CB8AC3E}">
        <p14:creationId xmlns:p14="http://schemas.microsoft.com/office/powerpoint/2010/main" val="155203007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27351</TotalTime>
  <Words>2412</Words>
  <Application>Microsoft Macintosh PowerPoint</Application>
  <PresentationFormat>On-screen Show (4:3)</PresentationFormat>
  <Paragraphs>294</Paragraphs>
  <Slides>52</Slides>
  <Notes>4</Notes>
  <HiddenSlides>0</HiddenSlides>
  <MMClips>3</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 Black </vt:lpstr>
      <vt:lpstr>The Role of Disk Volatile Chemistry and Dynamics in Shaping the Compositions of Nascent Planets</vt:lpstr>
      <vt:lpstr>Outline</vt:lpstr>
      <vt:lpstr>Outline</vt:lpstr>
      <vt:lpstr>Core Accretion Model</vt:lpstr>
      <vt:lpstr>Outline</vt:lpstr>
      <vt:lpstr>Research Project: Minimum Core Masses for Giant Planet Formation</vt:lpstr>
      <vt:lpstr>PowerPoint Presentation</vt:lpstr>
      <vt:lpstr>Variations in       due to non-ideal EOS effects INCREASE Mcrit</vt:lpstr>
      <vt:lpstr>Grain growth opacity DECREASES Mcrit</vt:lpstr>
      <vt:lpstr>Coagulation p=2.5 may decrease Mcrit by up to one order of magnitude!</vt:lpstr>
      <vt:lpstr>Summary</vt:lpstr>
      <vt:lpstr>Outline</vt:lpstr>
      <vt:lpstr>BASIC IDEA</vt:lpstr>
      <vt:lpstr>Disk structure is complex!</vt:lpstr>
      <vt:lpstr>Volatile compounds have been detected in the outer regions of protoplanetary disks</vt:lpstr>
      <vt:lpstr>Snowlines of volatile molecules have been detected in disks</vt:lpstr>
      <vt:lpstr>C/O ratio is an important signature of atmospheric chemistry </vt:lpstr>
      <vt:lpstr>WHY?</vt:lpstr>
      <vt:lpstr>PowerPoint Presentation</vt:lpstr>
      <vt:lpstr>Additional chemical and dynamical processes affect C/O ratios in disks and disk chemistry</vt:lpstr>
      <vt:lpstr>GOAL</vt:lpstr>
      <vt:lpstr>Outline</vt:lpstr>
      <vt:lpstr>Outline</vt:lpstr>
      <vt:lpstr>Observations show that C/O ratios in giant planet atmospheres are different from stellar</vt:lpstr>
      <vt:lpstr>Radial drift of solids</vt:lpstr>
      <vt:lpstr>Gas disk accretes onto the central star</vt:lpstr>
      <vt:lpstr>Understand how radial drift and gas accretion affect snowline locations, and thus the C/O ratio in gas and dust throughout the disk</vt:lpstr>
      <vt:lpstr>Nitrogen Abundance</vt:lpstr>
      <vt:lpstr>Outline</vt:lpstr>
      <vt:lpstr>Gas-grain chemistry in disks is complex and evolves with time</vt:lpstr>
      <vt:lpstr>GOAL</vt:lpstr>
      <vt:lpstr>Parametrization of disk chemistry is possible</vt:lpstr>
      <vt:lpstr>GOAL</vt:lpstr>
      <vt:lpstr>Outline</vt:lpstr>
      <vt:lpstr>Timescales for desorption, radial drift and gas accretion ARE comparable</vt:lpstr>
      <vt:lpstr>Radial drift affects snowline location</vt:lpstr>
      <vt:lpstr>Analytic estimates and numerical results are in good agreement </vt:lpstr>
      <vt:lpstr>Determined profiles for gas and dust surface densities</vt:lpstr>
      <vt:lpstr>Determined profiles for gas and dust surface densities</vt:lpstr>
      <vt:lpstr>Determined profiles for gas and dust surface densities</vt:lpstr>
      <vt:lpstr>Next steps to completion</vt:lpstr>
      <vt:lpstr>Outline</vt:lpstr>
      <vt:lpstr>Thesis Timeline</vt:lpstr>
      <vt:lpstr>PowerPoint Presentation</vt:lpstr>
      <vt:lpstr>PowerPoint Presentation</vt:lpstr>
      <vt:lpstr>Model Assumptions</vt:lpstr>
      <vt:lpstr>Static profiles connected by global cooling equation  </vt:lpstr>
      <vt:lpstr>   Adiabatic gradient                 is                            variable for realistic EOS</vt:lpstr>
      <vt:lpstr>   Adiabatic gradient                 is                            variable for realistic EOS</vt:lpstr>
      <vt:lpstr>   Adiabatic gradient                 is                            variable for realistic EOS</vt:lpstr>
      <vt:lpstr>   Adiabatic gradient                 is                            variable for realistic EOS</vt:lpstr>
      <vt:lpstr>   Adiabatic gradient                 is                            variable for realistic EOS</vt:lpstr>
    </vt:vector>
  </TitlesOfParts>
  <Company>Harvard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the Minimum Core Mass for Giant Planet Formation</dc:title>
  <dc:creator>Ana-Maria Piso</dc:creator>
  <cp:lastModifiedBy>Ana-Maria Piso</cp:lastModifiedBy>
  <cp:revision>368</cp:revision>
  <dcterms:created xsi:type="dcterms:W3CDTF">2013-05-20T23:08:21Z</dcterms:created>
  <dcterms:modified xsi:type="dcterms:W3CDTF">2015-04-29T13:11:14Z</dcterms:modified>
</cp:coreProperties>
</file>